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handoutMasterIdLst>
    <p:handoutMasterId r:id="rId18"/>
  </p:handoutMasterIdLst>
  <p:sldIdLst>
    <p:sldId id="256" r:id="rId2"/>
    <p:sldId id="257" r:id="rId3"/>
    <p:sldId id="270" r:id="rId4"/>
    <p:sldId id="258" r:id="rId5"/>
    <p:sldId id="267" r:id="rId6"/>
    <p:sldId id="259" r:id="rId7"/>
    <p:sldId id="260" r:id="rId8"/>
    <p:sldId id="261" r:id="rId9"/>
    <p:sldId id="262" r:id="rId10"/>
    <p:sldId id="263" r:id="rId11"/>
    <p:sldId id="271" r:id="rId12"/>
    <p:sldId id="264" r:id="rId13"/>
    <p:sldId id="265" r:id="rId14"/>
    <p:sldId id="272" r:id="rId15"/>
    <p:sldId id="266" r:id="rId16"/>
    <p:sldId id="269" r:id="rId17"/>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9" d="100"/>
          <a:sy n="89" d="100"/>
        </p:scale>
        <p:origin x="84" y="4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CAAD5486-F951-4BB1-B98D-7AE0272441E3}" type="datetimeFigureOut">
              <a:rPr lang="en-US" smtClean="0"/>
              <a:t>3/31/2023</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A98D7448-3442-4CA7-81C3-C795F5C010FB}" type="slidenum">
              <a:rPr lang="en-US" smtClean="0"/>
              <a:t>‹#›</a:t>
            </a:fld>
            <a:endParaRPr lang="en-US"/>
          </a:p>
        </p:txBody>
      </p:sp>
    </p:spTree>
    <p:extLst>
      <p:ext uri="{BB962C8B-B14F-4D97-AF65-F5344CB8AC3E}">
        <p14:creationId xmlns:p14="http://schemas.microsoft.com/office/powerpoint/2010/main" val="254778275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3/31/2023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3/31/2023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3/31/2023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3/31/2023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3/31/2023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3/31/2023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3/31/2023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3/31/2023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3/31/2023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3/31/2023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3/31/2023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3/31/2023</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hyperlink" Target="mailto:m.wernikowski@rcsd.ca" TargetMode="External"/><Relationship Id="rId2" Type="http://schemas.openxmlformats.org/officeDocument/2006/relationships/hyperlink" Target="mailto:l.hanson@rcsd.ca" TargetMode="Externa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091" y="2386744"/>
            <a:ext cx="10797309" cy="1645920"/>
          </a:xfrm>
        </p:spPr>
        <p:txBody>
          <a:bodyPr>
            <a:normAutofit fontScale="90000"/>
          </a:bodyPr>
          <a:lstStyle/>
          <a:p>
            <a:r>
              <a:rPr lang="en-US" dirty="0"/>
              <a:t>Michael A. Riffel Catholic High School</a:t>
            </a:r>
            <a:br>
              <a:rPr lang="en-US" dirty="0"/>
            </a:br>
            <a:r>
              <a:rPr lang="en-US" dirty="0"/>
              <a:t>parent Graduation Meeting</a:t>
            </a:r>
          </a:p>
        </p:txBody>
      </p:sp>
      <p:sp>
        <p:nvSpPr>
          <p:cNvPr id="3" name="Subtitle 2"/>
          <p:cNvSpPr>
            <a:spLocks noGrp="1"/>
          </p:cNvSpPr>
          <p:nvPr>
            <p:ph type="subTitle" idx="1"/>
          </p:nvPr>
        </p:nvSpPr>
        <p:spPr>
          <a:xfrm>
            <a:off x="2782939" y="4648107"/>
            <a:ext cx="6801612" cy="1239894"/>
          </a:xfrm>
        </p:spPr>
        <p:txBody>
          <a:bodyPr>
            <a:normAutofit/>
          </a:bodyPr>
          <a:lstStyle/>
          <a:p>
            <a:r>
              <a:rPr lang="en-US" sz="2800" dirty="0">
                <a:solidFill>
                  <a:schemeClr val="bg1"/>
                </a:solidFill>
              </a:rPr>
              <a:t>Welcome, Grade 12 students and families!</a:t>
            </a:r>
          </a:p>
        </p:txBody>
      </p:sp>
      <p:pic>
        <p:nvPicPr>
          <p:cNvPr id="1026"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37248" y="5075129"/>
            <a:ext cx="1330665" cy="14272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39165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Graduation MASS</a:t>
            </a:r>
          </a:p>
        </p:txBody>
      </p:sp>
      <p:sp>
        <p:nvSpPr>
          <p:cNvPr id="3" name="Content Placeholder 2"/>
          <p:cNvSpPr>
            <a:spLocks noGrp="1"/>
          </p:cNvSpPr>
          <p:nvPr>
            <p:ph idx="1"/>
          </p:nvPr>
        </p:nvSpPr>
        <p:spPr>
          <a:xfrm>
            <a:off x="6145592" y="485624"/>
            <a:ext cx="5855855" cy="6567055"/>
          </a:xfrm>
        </p:spPr>
        <p:txBody>
          <a:bodyPr>
            <a:normAutofit fontScale="47500" lnSpcReduction="20000"/>
          </a:bodyPr>
          <a:lstStyle/>
          <a:p>
            <a:r>
              <a:rPr lang="en-US" sz="3300" dirty="0"/>
              <a:t>Graduands will proceed into the church at the start of Mass and will sit together in a designated area (Graduands will rehearse this process at the mandatory graduation rehearsal on Monday, June 19, 2023 during period 3). Graduands will carry the graduation cap under their arm as they process into the church.</a:t>
            </a:r>
          </a:p>
          <a:p>
            <a:r>
              <a:rPr lang="en-US" sz="3300" dirty="0"/>
              <a:t>Doors to Holy Family Parish will open at 6:30 pm and the Graduation Mass will begin at 7:00 pm. Seats are available on a first-come basis. Certain rows at the front of the church will be reserved for the Graduands.</a:t>
            </a:r>
          </a:p>
          <a:p>
            <a:r>
              <a:rPr lang="en-US" sz="3300" dirty="0"/>
              <a:t>Please remember that Holy Family Parish does not allow food or drink in the church during Graduation Mass.</a:t>
            </a:r>
          </a:p>
          <a:p>
            <a:r>
              <a:rPr lang="en-US" sz="3300" dirty="0"/>
              <a:t>Holy Family Parish also does not allow hats to be worn inside the church (an exception is made only for the graduation caps worn by our Graduands).</a:t>
            </a:r>
          </a:p>
          <a:p>
            <a:r>
              <a:rPr lang="en-US" sz="3300" dirty="0"/>
              <a:t>Holy Family Parish must enforce the provincial and city smoking bylaws which state that smoking/vaping is not allowed inside a public building at any time, and that such activities must be done outdoors a minimum of three </a:t>
            </a:r>
            <a:r>
              <a:rPr lang="en-US" sz="3300" dirty="0" err="1"/>
              <a:t>metres</a:t>
            </a:r>
            <a:r>
              <a:rPr lang="en-US" sz="3300" dirty="0"/>
              <a:t> (15 feet) from any building entrance.</a:t>
            </a:r>
          </a:p>
          <a:p>
            <a:r>
              <a:rPr lang="en-US" sz="3300" dirty="0"/>
              <a:t>For the benefit and enjoyment of all those in attendance for our Graduation Mass, we are requesting that individuals refrain from leaving the building during any portion of the Mass.  This ensures that noise and distractions are at a minimum. The entire program runs approximately 1 ½ hours and this may prove lengthy for small children.</a:t>
            </a:r>
          </a:p>
          <a:p>
            <a:endParaRPr lang="en-US" dirty="0"/>
          </a:p>
        </p:txBody>
      </p:sp>
      <p:sp>
        <p:nvSpPr>
          <p:cNvPr id="4" name="Text Placeholder 3"/>
          <p:cNvSpPr>
            <a:spLocks noGrp="1"/>
          </p:cNvSpPr>
          <p:nvPr>
            <p:ph type="body" sz="half" idx="2"/>
          </p:nvPr>
        </p:nvSpPr>
        <p:spPr>
          <a:xfrm>
            <a:off x="1150620" y="3845482"/>
            <a:ext cx="3794760" cy="2194036"/>
          </a:xfrm>
        </p:spPr>
        <p:txBody>
          <a:bodyPr>
            <a:normAutofit/>
          </a:bodyPr>
          <a:lstStyle/>
          <a:p>
            <a:r>
              <a:rPr lang="en-US" sz="2400" dirty="0">
                <a:solidFill>
                  <a:schemeClr val="tx1"/>
                </a:solidFill>
              </a:rPr>
              <a:t>Wednesday, June 28, 2023</a:t>
            </a:r>
          </a:p>
          <a:p>
            <a:r>
              <a:rPr lang="en-US" sz="2400" dirty="0">
                <a:solidFill>
                  <a:schemeClr val="tx1"/>
                </a:solidFill>
              </a:rPr>
              <a:t>7:00 pm</a:t>
            </a:r>
          </a:p>
          <a:p>
            <a:r>
              <a:rPr lang="en-US" sz="2400" dirty="0">
                <a:solidFill>
                  <a:schemeClr val="tx1"/>
                </a:solidFill>
              </a:rPr>
              <a:t>Holy Family Parish</a:t>
            </a:r>
          </a:p>
          <a:p>
            <a:r>
              <a:rPr lang="en-US" sz="2400" dirty="0">
                <a:solidFill>
                  <a:schemeClr val="tx1"/>
                </a:solidFill>
              </a:rPr>
              <a:t>1021 McCarthy Boulevard</a:t>
            </a:r>
          </a:p>
        </p:txBody>
      </p:sp>
    </p:spTree>
    <p:extLst>
      <p:ext uri="{BB962C8B-B14F-4D97-AF65-F5344CB8AC3E}">
        <p14:creationId xmlns:p14="http://schemas.microsoft.com/office/powerpoint/2010/main" val="170496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Graduation exercises</a:t>
            </a:r>
            <a:br>
              <a:rPr lang="en-US" dirty="0"/>
            </a:br>
            <a:endParaRPr lang="en-US" dirty="0"/>
          </a:p>
        </p:txBody>
      </p:sp>
      <p:sp>
        <p:nvSpPr>
          <p:cNvPr id="3" name="Content Placeholder 2"/>
          <p:cNvSpPr>
            <a:spLocks noGrp="1"/>
          </p:cNvSpPr>
          <p:nvPr>
            <p:ph idx="1"/>
          </p:nvPr>
        </p:nvSpPr>
        <p:spPr>
          <a:xfrm>
            <a:off x="6240544" y="1065228"/>
            <a:ext cx="5311376" cy="5505253"/>
          </a:xfrm>
        </p:spPr>
        <p:txBody>
          <a:bodyPr>
            <a:normAutofit/>
          </a:bodyPr>
          <a:lstStyle/>
          <a:p>
            <a:pPr lvl="0">
              <a:buClr>
                <a:srgbClr val="9BAFB5"/>
              </a:buClr>
            </a:pPr>
            <a:r>
              <a:rPr lang="en-US" sz="1800" dirty="0">
                <a:solidFill>
                  <a:srgbClr val="000000"/>
                </a:solidFill>
                <a:highlight>
                  <a:srgbClr val="FFFF00"/>
                </a:highlight>
              </a:rPr>
              <a:t>Doors to Conexus Arts Centre will open at 8:30 am and the Graduation Exercises will begin at 9:00 am. Seats are available on a first-come basis. </a:t>
            </a:r>
          </a:p>
          <a:p>
            <a:pPr lvl="0">
              <a:buClr>
                <a:srgbClr val="9BAFB5"/>
              </a:buClr>
            </a:pPr>
            <a:r>
              <a:rPr lang="en-US" sz="1800" dirty="0">
                <a:solidFill>
                  <a:srgbClr val="000000"/>
                </a:solidFill>
                <a:highlight>
                  <a:srgbClr val="FFFF00"/>
                </a:highlight>
              </a:rPr>
              <a:t>Graduands must proceed backstage at 8:30 am and find their labeled seats on the stage risers.  They will remain seated on the stage for the duration of the program.</a:t>
            </a:r>
          </a:p>
          <a:p>
            <a:pPr lvl="0">
              <a:buClr>
                <a:srgbClr val="9BAFB5"/>
              </a:buClr>
            </a:pPr>
            <a:r>
              <a:rPr lang="en-US" sz="1800" dirty="0">
                <a:solidFill>
                  <a:srgbClr val="000000"/>
                </a:solidFill>
              </a:rPr>
              <a:t>Please refrain from bringing food or drink to Conexus Arts Centre.</a:t>
            </a:r>
          </a:p>
          <a:p>
            <a:pPr lvl="0">
              <a:buClr>
                <a:srgbClr val="9BAFB5"/>
              </a:buClr>
            </a:pPr>
            <a:r>
              <a:rPr lang="en-US" sz="1800" dirty="0">
                <a:solidFill>
                  <a:srgbClr val="000000"/>
                </a:solidFill>
              </a:rPr>
              <a:t>Conexus Arts Centre must enforce the provincial and city smoking bylaws which state that smoking/vaping is not allowed inside a public building at any time, and that such activities must be done outdoors a minimum of three </a:t>
            </a:r>
            <a:r>
              <a:rPr lang="en-US" sz="1800" dirty="0" err="1">
                <a:solidFill>
                  <a:srgbClr val="000000"/>
                </a:solidFill>
              </a:rPr>
              <a:t>metres</a:t>
            </a:r>
            <a:r>
              <a:rPr lang="en-US" sz="1800" dirty="0">
                <a:solidFill>
                  <a:srgbClr val="000000"/>
                </a:solidFill>
              </a:rPr>
              <a:t> (15 feet) from any building entrance.</a:t>
            </a:r>
          </a:p>
          <a:p>
            <a:pPr>
              <a:buClr>
                <a:srgbClr val="9BAFB5"/>
              </a:buClr>
            </a:pPr>
            <a:r>
              <a:rPr lang="en-US" sz="1800" dirty="0"/>
              <a:t>The entire program runs approximately 1 ½ hours and this may prove lengthy for small children.</a:t>
            </a:r>
          </a:p>
          <a:p>
            <a:pPr lvl="0">
              <a:buClr>
                <a:srgbClr val="9BAFB5"/>
              </a:buClr>
            </a:pPr>
            <a:endParaRPr lang="en-US" sz="1800" dirty="0">
              <a:solidFill>
                <a:srgbClr val="000000"/>
              </a:solidFill>
            </a:endParaRPr>
          </a:p>
          <a:p>
            <a:pPr lvl="0">
              <a:buClr>
                <a:srgbClr val="9BAFB5"/>
              </a:buClr>
            </a:pPr>
            <a:endParaRPr lang="en-US" sz="1600" dirty="0">
              <a:solidFill>
                <a:srgbClr val="000000"/>
              </a:solidFill>
            </a:endParaRPr>
          </a:p>
          <a:p>
            <a:endParaRPr lang="en-US" dirty="0"/>
          </a:p>
        </p:txBody>
      </p:sp>
      <p:sp>
        <p:nvSpPr>
          <p:cNvPr id="4" name="Text Placeholder 3"/>
          <p:cNvSpPr>
            <a:spLocks noGrp="1"/>
          </p:cNvSpPr>
          <p:nvPr>
            <p:ph type="body" sz="half" idx="2"/>
          </p:nvPr>
        </p:nvSpPr>
        <p:spPr/>
        <p:txBody>
          <a:bodyPr>
            <a:normAutofit/>
          </a:bodyPr>
          <a:lstStyle/>
          <a:p>
            <a:r>
              <a:rPr lang="en-US" sz="2000" dirty="0">
                <a:solidFill>
                  <a:schemeClr val="tx1"/>
                </a:solidFill>
                <a:highlight>
                  <a:srgbClr val="FFFF00"/>
                </a:highlight>
              </a:rPr>
              <a:t>Thursday, June 29th, 2023</a:t>
            </a:r>
          </a:p>
          <a:p>
            <a:r>
              <a:rPr lang="en-US" sz="2000" dirty="0">
                <a:solidFill>
                  <a:schemeClr val="tx1"/>
                </a:solidFill>
                <a:highlight>
                  <a:srgbClr val="FFFF00"/>
                </a:highlight>
              </a:rPr>
              <a:t>9:00 am </a:t>
            </a:r>
          </a:p>
          <a:p>
            <a:r>
              <a:rPr lang="en-US" sz="2000" dirty="0">
                <a:solidFill>
                  <a:schemeClr val="tx1"/>
                </a:solidFill>
              </a:rPr>
              <a:t>Conexus Arts Centre</a:t>
            </a:r>
          </a:p>
          <a:p>
            <a:r>
              <a:rPr lang="en-US" sz="2000" dirty="0">
                <a:solidFill>
                  <a:schemeClr val="tx1"/>
                </a:solidFill>
              </a:rPr>
              <a:t>200 Lakeshore Drive</a:t>
            </a:r>
          </a:p>
        </p:txBody>
      </p:sp>
    </p:spTree>
    <p:extLst>
      <p:ext uri="{BB962C8B-B14F-4D97-AF65-F5344CB8AC3E}">
        <p14:creationId xmlns:p14="http://schemas.microsoft.com/office/powerpoint/2010/main" val="3021167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ACADEMIC DRESS REQUIREMENTS</a:t>
            </a:r>
            <a:br>
              <a:rPr lang="en-US" dirty="0"/>
            </a:br>
            <a:r>
              <a:rPr lang="en-US" dirty="0"/>
              <a:t>(CAP &amp; GOWN)</a:t>
            </a:r>
            <a:br>
              <a:rPr lang="en-US" dirty="0"/>
            </a:br>
            <a:endParaRPr lang="en-US" dirty="0"/>
          </a:p>
        </p:txBody>
      </p:sp>
      <p:sp>
        <p:nvSpPr>
          <p:cNvPr id="3" name="Content Placeholder 2"/>
          <p:cNvSpPr>
            <a:spLocks noGrp="1"/>
          </p:cNvSpPr>
          <p:nvPr>
            <p:ph idx="1"/>
          </p:nvPr>
        </p:nvSpPr>
        <p:spPr>
          <a:xfrm>
            <a:off x="6193183" y="703603"/>
            <a:ext cx="5662669" cy="5662670"/>
          </a:xfrm>
        </p:spPr>
        <p:txBody>
          <a:bodyPr>
            <a:normAutofit/>
          </a:bodyPr>
          <a:lstStyle/>
          <a:p>
            <a:r>
              <a:rPr lang="en-US" sz="2050" dirty="0"/>
              <a:t>The academic dress worn by the </a:t>
            </a:r>
            <a:r>
              <a:rPr lang="en-US" sz="2050" dirty="0" err="1"/>
              <a:t>Graduand</a:t>
            </a:r>
            <a:r>
              <a:rPr lang="en-US" sz="2050" dirty="0"/>
              <a:t> consists of a blue gown, cap and a red v-stole. The cost is included in the graduation fee.  These are keeper gowns, so no need to return them!</a:t>
            </a:r>
          </a:p>
          <a:p>
            <a:endParaRPr lang="en-US" sz="2050" dirty="0"/>
          </a:p>
          <a:p>
            <a:r>
              <a:rPr lang="en-US" sz="2050" dirty="0"/>
              <a:t>Gowns, caps and v-stoles MUST be picked up at the school on Monday, June 26, 2023 in the Commons Area between 11:00 am and 12:30 pm.</a:t>
            </a:r>
          </a:p>
          <a:p>
            <a:endParaRPr lang="en-US" sz="2050" dirty="0">
              <a:solidFill>
                <a:srgbClr val="FFC000"/>
              </a:solidFill>
            </a:endParaRPr>
          </a:p>
          <a:p>
            <a:r>
              <a:rPr lang="en-US" sz="2050" dirty="0"/>
              <a:t>Dress clothing is required under the gowns. Boys may wear a shirt and tie, dress pants and dress shoes.  Girls may wear either a dress, or a top and dress pants and dress shoes.  NO shorts, flip-flops, or beach type shoes of any kind may be worn.</a:t>
            </a:r>
          </a:p>
          <a:p>
            <a:endParaRPr lang="en-US" dirty="0"/>
          </a:p>
        </p:txBody>
      </p:sp>
      <p:pic>
        <p:nvPicPr>
          <p:cNvPr id="5" name="Picture 4"/>
          <p:cNvPicPr>
            <a:picLocks noChangeAspect="1"/>
          </p:cNvPicPr>
          <p:nvPr/>
        </p:nvPicPr>
        <p:blipFill>
          <a:blip r:embed="rId2"/>
          <a:stretch>
            <a:fillRect/>
          </a:stretch>
        </p:blipFill>
        <p:spPr>
          <a:xfrm>
            <a:off x="11009273" y="5583826"/>
            <a:ext cx="1182727" cy="1274174"/>
          </a:xfrm>
          <a:prstGeom prst="rect">
            <a:avLst/>
          </a:prstGeom>
        </p:spPr>
      </p:pic>
    </p:spTree>
    <p:extLst>
      <p:ext uri="{BB962C8B-B14F-4D97-AF65-F5344CB8AC3E}">
        <p14:creationId xmlns:p14="http://schemas.microsoft.com/office/powerpoint/2010/main" val="35492928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VALEDICTORIAN &amp; SALUTATORIAN</a:t>
            </a:r>
            <a:br>
              <a:rPr lang="en-US" dirty="0"/>
            </a:br>
            <a:endParaRPr lang="en-US" dirty="0"/>
          </a:p>
        </p:txBody>
      </p:sp>
      <p:sp>
        <p:nvSpPr>
          <p:cNvPr id="3" name="Content Placeholder 2"/>
          <p:cNvSpPr>
            <a:spLocks noGrp="1"/>
          </p:cNvSpPr>
          <p:nvPr>
            <p:ph idx="1"/>
          </p:nvPr>
        </p:nvSpPr>
        <p:spPr>
          <a:xfrm>
            <a:off x="6323682" y="347031"/>
            <a:ext cx="5409282" cy="6510969"/>
          </a:xfrm>
        </p:spPr>
        <p:txBody>
          <a:bodyPr>
            <a:normAutofit fontScale="85000" lnSpcReduction="10000"/>
          </a:bodyPr>
          <a:lstStyle/>
          <a:p>
            <a:pPr marL="0" indent="0">
              <a:buNone/>
            </a:pPr>
            <a:r>
              <a:rPr lang="en-US" b="1" dirty="0"/>
              <a:t>VALEDICTORIAN:</a:t>
            </a:r>
          </a:p>
          <a:p>
            <a:r>
              <a:rPr lang="en-US" dirty="0"/>
              <a:t>Serves as the representative voice of the entire graduating class. This position should be looked upon as an </a:t>
            </a:r>
            <a:r>
              <a:rPr lang="en-US" dirty="0" err="1"/>
              <a:t>honour</a:t>
            </a:r>
            <a:r>
              <a:rPr lang="en-US" dirty="0"/>
              <a:t>.</a:t>
            </a:r>
          </a:p>
          <a:p>
            <a:pPr marL="0" indent="0">
              <a:buNone/>
            </a:pPr>
            <a:r>
              <a:rPr lang="en-US" b="1" dirty="0"/>
              <a:t>SALUTATORIAN:</a:t>
            </a:r>
          </a:p>
          <a:p>
            <a:r>
              <a:rPr lang="en-US" dirty="0"/>
              <a:t>Also an </a:t>
            </a:r>
            <a:r>
              <a:rPr lang="en-US" dirty="0" err="1"/>
              <a:t>honoured</a:t>
            </a:r>
            <a:r>
              <a:rPr lang="en-US" dirty="0"/>
              <a:t> position, has the responsibility of welcoming everyone to the graduation.</a:t>
            </a:r>
          </a:p>
          <a:p>
            <a:pPr marL="0" indent="0">
              <a:buNone/>
            </a:pPr>
            <a:r>
              <a:rPr lang="en-US" dirty="0"/>
              <a:t>Procedure for Selecting the </a:t>
            </a:r>
            <a:r>
              <a:rPr lang="en-US" b="1" dirty="0"/>
              <a:t>Valedictorian</a:t>
            </a:r>
            <a:r>
              <a:rPr lang="en-US" dirty="0"/>
              <a:t> and </a:t>
            </a:r>
            <a:r>
              <a:rPr lang="en-US" b="1" dirty="0"/>
              <a:t>Salutatorian</a:t>
            </a:r>
            <a:r>
              <a:rPr lang="en-US" dirty="0"/>
              <a:t>:</a:t>
            </a:r>
          </a:p>
          <a:p>
            <a:r>
              <a:rPr lang="en-US" dirty="0"/>
              <a:t>The top four eligible </a:t>
            </a:r>
            <a:r>
              <a:rPr lang="en-US" dirty="0" err="1"/>
              <a:t>graduands</a:t>
            </a:r>
            <a:r>
              <a:rPr lang="en-US" dirty="0"/>
              <a:t> based upon Semester One averages are eligible and have been nominated for </a:t>
            </a:r>
            <a:r>
              <a:rPr lang="en-US" b="1" dirty="0"/>
              <a:t>Valedictorian</a:t>
            </a:r>
            <a:r>
              <a:rPr lang="en-US" dirty="0"/>
              <a:t> and </a:t>
            </a:r>
            <a:r>
              <a:rPr lang="en-US" b="1" dirty="0"/>
              <a:t>Salutatorian</a:t>
            </a:r>
            <a:r>
              <a:rPr lang="en-US" dirty="0"/>
              <a:t>.  The nominee receiving the highest number of votes will be the </a:t>
            </a:r>
            <a:r>
              <a:rPr lang="en-US" b="1" dirty="0"/>
              <a:t>Valedictorian</a:t>
            </a:r>
            <a:r>
              <a:rPr lang="en-US" dirty="0"/>
              <a:t> and the nominee receiving the second highest number of votes will be the </a:t>
            </a:r>
            <a:r>
              <a:rPr lang="en-US" b="1" dirty="0"/>
              <a:t>Salutatorian</a:t>
            </a:r>
            <a:r>
              <a:rPr lang="en-US" dirty="0"/>
              <a:t>. These speeches will be determined based on grad eligibility. </a:t>
            </a:r>
          </a:p>
          <a:p>
            <a:r>
              <a:rPr lang="en-US" dirty="0"/>
              <a:t>Voting on these positions will take place in April/May via emailed Microsoft Form.  Please have students listen to announcements for further details.</a:t>
            </a:r>
          </a:p>
          <a:p>
            <a:r>
              <a:rPr lang="en-US" dirty="0"/>
              <a:t>The </a:t>
            </a:r>
            <a:r>
              <a:rPr lang="en-US" b="1" dirty="0"/>
              <a:t>Valedictorian</a:t>
            </a:r>
            <a:r>
              <a:rPr lang="en-US" dirty="0"/>
              <a:t> and </a:t>
            </a:r>
            <a:r>
              <a:rPr lang="en-US" b="1" dirty="0"/>
              <a:t>Salutatorian</a:t>
            </a:r>
            <a:r>
              <a:rPr lang="en-US" dirty="0"/>
              <a:t> must have their speeches approved by the Graduation Chair and School Administration. School Administration reserves the right to remove any student from these roles if they do not adhere to the recommendations regarding speeches.</a:t>
            </a:r>
          </a:p>
          <a:p>
            <a:endParaRPr lang="en-US" dirty="0"/>
          </a:p>
        </p:txBody>
      </p:sp>
      <p:pic>
        <p:nvPicPr>
          <p:cNvPr id="5" name="Picture 4"/>
          <p:cNvPicPr>
            <a:picLocks noChangeAspect="1"/>
          </p:cNvPicPr>
          <p:nvPr/>
        </p:nvPicPr>
        <p:blipFill>
          <a:blip r:embed="rId2"/>
          <a:stretch>
            <a:fillRect/>
          </a:stretch>
        </p:blipFill>
        <p:spPr>
          <a:xfrm>
            <a:off x="11292727" y="5909450"/>
            <a:ext cx="880473" cy="948550"/>
          </a:xfrm>
          <a:prstGeom prst="rect">
            <a:avLst/>
          </a:prstGeom>
        </p:spPr>
      </p:pic>
    </p:spTree>
    <p:extLst>
      <p:ext uri="{BB962C8B-B14F-4D97-AF65-F5344CB8AC3E}">
        <p14:creationId xmlns:p14="http://schemas.microsoft.com/office/powerpoint/2010/main" val="24518817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Graduation Awards</a:t>
            </a:r>
          </a:p>
        </p:txBody>
      </p:sp>
      <p:sp>
        <p:nvSpPr>
          <p:cNvPr id="3" name="Content Placeholder 2"/>
          <p:cNvSpPr>
            <a:spLocks noGrp="1"/>
          </p:cNvSpPr>
          <p:nvPr>
            <p:ph idx="1"/>
          </p:nvPr>
        </p:nvSpPr>
        <p:spPr>
          <a:xfrm>
            <a:off x="6268825" y="160255"/>
            <a:ext cx="5712643" cy="6485641"/>
          </a:xfrm>
        </p:spPr>
        <p:txBody>
          <a:bodyPr>
            <a:normAutofit fontScale="85000" lnSpcReduction="20000"/>
          </a:bodyPr>
          <a:lstStyle/>
          <a:p>
            <a:r>
              <a:rPr lang="en-US" dirty="0"/>
              <a:t>There are several Graduation Awards offered to Riffel students.  Please consider applying along with other scholarship applications!</a:t>
            </a:r>
          </a:p>
          <a:p>
            <a:r>
              <a:rPr lang="en-US" dirty="0"/>
              <a:t>Go to:</a:t>
            </a:r>
          </a:p>
          <a:p>
            <a:pPr lvl="1"/>
            <a:r>
              <a:rPr lang="en-US" dirty="0"/>
              <a:t>Riffel Main Page</a:t>
            </a:r>
          </a:p>
          <a:p>
            <a:pPr lvl="2"/>
            <a:r>
              <a:rPr lang="en-US" dirty="0"/>
              <a:t>Student Services</a:t>
            </a:r>
          </a:p>
          <a:p>
            <a:pPr lvl="3"/>
            <a:r>
              <a:rPr lang="en-US" dirty="0"/>
              <a:t>Drop down menu</a:t>
            </a:r>
          </a:p>
          <a:p>
            <a:pPr lvl="4"/>
            <a:r>
              <a:rPr lang="en-US" dirty="0"/>
              <a:t>Graduation News</a:t>
            </a:r>
          </a:p>
          <a:p>
            <a:pPr lvl="5"/>
            <a:r>
              <a:rPr lang="en-US" dirty="0"/>
              <a:t>Graduation Awards</a:t>
            </a:r>
          </a:p>
          <a:p>
            <a:endParaRPr lang="en-US" b="1" dirty="0">
              <a:solidFill>
                <a:srgbClr val="000000"/>
              </a:solidFill>
              <a:latin typeface="azo-sans-web"/>
            </a:endParaRPr>
          </a:p>
          <a:p>
            <a:r>
              <a:rPr lang="en-US" b="1" dirty="0">
                <a:solidFill>
                  <a:srgbClr val="000000"/>
                </a:solidFill>
                <a:latin typeface="+mj-lt"/>
              </a:rPr>
              <a:t>Please review the following awards and their criteria and consider applying!</a:t>
            </a:r>
          </a:p>
          <a:p>
            <a:r>
              <a:rPr lang="en-US" b="1" dirty="0">
                <a:solidFill>
                  <a:srgbClr val="000000"/>
                </a:solidFill>
                <a:latin typeface="+mj-lt"/>
              </a:rPr>
              <a:t>Applications (via Microsoft Form) will open in April/May.  Please listen to announcements!</a:t>
            </a:r>
          </a:p>
          <a:p>
            <a:pPr marL="0" indent="0">
              <a:buNone/>
            </a:pPr>
            <a:endParaRPr lang="en-US" b="1" dirty="0">
              <a:solidFill>
                <a:srgbClr val="000000"/>
              </a:solidFill>
              <a:latin typeface="+mj-lt"/>
            </a:endParaRPr>
          </a:p>
          <a:p>
            <a:pPr lvl="1"/>
            <a:r>
              <a:rPr lang="en-US" i="1" dirty="0">
                <a:solidFill>
                  <a:srgbClr val="000000"/>
                </a:solidFill>
                <a:latin typeface="+mj-lt"/>
              </a:rPr>
              <a:t>Campion Future Scholar Award ($1000) </a:t>
            </a:r>
          </a:p>
          <a:p>
            <a:pPr lvl="1"/>
            <a:r>
              <a:rPr lang="en-US" i="1" dirty="0">
                <a:solidFill>
                  <a:srgbClr val="000000"/>
                </a:solidFill>
                <a:latin typeface="+mj-lt"/>
              </a:rPr>
              <a:t>Catholic Leadership Award ($500) </a:t>
            </a:r>
          </a:p>
          <a:p>
            <a:pPr lvl="1"/>
            <a:r>
              <a:rPr lang="en-US" i="1" dirty="0">
                <a:solidFill>
                  <a:srgbClr val="000000"/>
                </a:solidFill>
                <a:latin typeface="+mj-lt"/>
              </a:rPr>
              <a:t>Circle of Voices - Indigenous Grade 12 Student Award "Inspiring Success" ($500)</a:t>
            </a:r>
          </a:p>
          <a:p>
            <a:pPr lvl="1"/>
            <a:r>
              <a:rPr lang="en-US" i="1" dirty="0">
                <a:solidFill>
                  <a:srgbClr val="000000"/>
                </a:solidFill>
                <a:latin typeface="+mj-lt"/>
              </a:rPr>
              <a:t>Clarke Johnston Estabrooks &amp; Miller Law Office​ Award ($750) </a:t>
            </a:r>
          </a:p>
          <a:p>
            <a:pPr lvl="1"/>
            <a:r>
              <a:rPr lang="en-US" i="1" dirty="0">
                <a:solidFill>
                  <a:srgbClr val="000000"/>
                </a:solidFill>
                <a:latin typeface="+mj-lt"/>
              </a:rPr>
              <a:t>Holy Family Knights of Columbus Christian Attitude Award ($100) </a:t>
            </a:r>
          </a:p>
          <a:p>
            <a:pPr lvl="1"/>
            <a:r>
              <a:rPr lang="en-US" i="1" dirty="0">
                <a:solidFill>
                  <a:srgbClr val="000000"/>
                </a:solidFill>
                <a:latin typeface="+mj-lt"/>
              </a:rPr>
              <a:t>Indigenous Student Achievement Award ($500) </a:t>
            </a:r>
          </a:p>
          <a:p>
            <a:pPr lvl="1"/>
            <a:r>
              <a:rPr lang="en-US" i="1" dirty="0">
                <a:solidFill>
                  <a:srgbClr val="000000"/>
                </a:solidFill>
                <a:latin typeface="+mj-lt"/>
              </a:rPr>
              <a:t>Michael A. Riffel Family Christian Service Award ($250) </a:t>
            </a:r>
            <a:endParaRPr lang="en-US" i="1" dirty="0">
              <a:latin typeface="+mj-lt"/>
            </a:endParaRPr>
          </a:p>
        </p:txBody>
      </p:sp>
      <p:sp>
        <p:nvSpPr>
          <p:cNvPr id="4" name="Text Placeholder 3"/>
          <p:cNvSpPr>
            <a:spLocks noGrp="1"/>
          </p:cNvSpPr>
          <p:nvPr>
            <p:ph type="body" sz="half" idx="2"/>
          </p:nvPr>
        </p:nvSpPr>
        <p:spPr/>
        <p:txBody>
          <a:bodyPr/>
          <a:lstStyle/>
          <a:p>
            <a:endParaRPr lang="en-US" dirty="0"/>
          </a:p>
        </p:txBody>
      </p:sp>
      <p:pic>
        <p:nvPicPr>
          <p:cNvPr id="5" name="Picture 4"/>
          <p:cNvPicPr>
            <a:picLocks noChangeAspect="1"/>
          </p:cNvPicPr>
          <p:nvPr/>
        </p:nvPicPr>
        <p:blipFill>
          <a:blip r:embed="rId2"/>
          <a:stretch>
            <a:fillRect/>
          </a:stretch>
        </p:blipFill>
        <p:spPr>
          <a:xfrm>
            <a:off x="11292727" y="5909450"/>
            <a:ext cx="762345" cy="821288"/>
          </a:xfrm>
          <a:prstGeom prst="rect">
            <a:avLst/>
          </a:prstGeom>
        </p:spPr>
      </p:pic>
    </p:spTree>
    <p:extLst>
      <p:ext uri="{BB962C8B-B14F-4D97-AF65-F5344CB8AC3E}">
        <p14:creationId xmlns:p14="http://schemas.microsoft.com/office/powerpoint/2010/main" val="28200737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Art Legacy</a:t>
            </a:r>
          </a:p>
        </p:txBody>
      </p:sp>
      <p:sp>
        <p:nvSpPr>
          <p:cNvPr id="3" name="Content Placeholder 2"/>
          <p:cNvSpPr>
            <a:spLocks noGrp="1"/>
          </p:cNvSpPr>
          <p:nvPr>
            <p:ph idx="1"/>
          </p:nvPr>
        </p:nvSpPr>
        <p:spPr>
          <a:xfrm>
            <a:off x="6569825" y="2023872"/>
            <a:ext cx="4815840" cy="2298746"/>
          </a:xfrm>
        </p:spPr>
        <p:txBody>
          <a:bodyPr/>
          <a:lstStyle/>
          <a:p>
            <a:pPr marL="0" indent="0">
              <a:buNone/>
            </a:pPr>
            <a:r>
              <a:rPr lang="en-US" dirty="0"/>
              <a:t>Graduating students contribute towards the purchase of a piece of art, which is donated to the school as their legacy. </a:t>
            </a:r>
          </a:p>
          <a:p>
            <a:pPr marL="0" indent="0">
              <a:buNone/>
            </a:pPr>
            <a:r>
              <a:rPr lang="en-US" dirty="0"/>
              <a:t>The works of art from previous years are displayed at the school with accompanying plaques indicating title, artist, year and contributor.</a:t>
            </a:r>
          </a:p>
        </p:txBody>
      </p:sp>
      <p:pic>
        <p:nvPicPr>
          <p:cNvPr id="5" name="Picture 4"/>
          <p:cNvPicPr>
            <a:picLocks noChangeAspect="1"/>
          </p:cNvPicPr>
          <p:nvPr/>
        </p:nvPicPr>
        <p:blipFill>
          <a:blip r:embed="rId2"/>
          <a:stretch>
            <a:fillRect/>
          </a:stretch>
        </p:blipFill>
        <p:spPr>
          <a:xfrm>
            <a:off x="2013528" y="3622349"/>
            <a:ext cx="1774090" cy="2286198"/>
          </a:xfrm>
          <a:prstGeom prst="rect">
            <a:avLst/>
          </a:prstGeom>
        </p:spPr>
      </p:pic>
      <p:pic>
        <p:nvPicPr>
          <p:cNvPr id="6" name="Picture 5"/>
          <p:cNvPicPr>
            <a:picLocks noChangeAspect="1"/>
          </p:cNvPicPr>
          <p:nvPr/>
        </p:nvPicPr>
        <p:blipFill>
          <a:blip r:embed="rId3"/>
          <a:stretch>
            <a:fillRect/>
          </a:stretch>
        </p:blipFill>
        <p:spPr>
          <a:xfrm>
            <a:off x="10695473" y="5271460"/>
            <a:ext cx="1182727" cy="1274174"/>
          </a:xfrm>
          <a:prstGeom prst="rect">
            <a:avLst/>
          </a:prstGeom>
        </p:spPr>
      </p:pic>
    </p:spTree>
    <p:extLst>
      <p:ext uri="{BB962C8B-B14F-4D97-AF65-F5344CB8AC3E}">
        <p14:creationId xmlns:p14="http://schemas.microsoft.com/office/powerpoint/2010/main" val="17783847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 for attending!</a:t>
            </a:r>
          </a:p>
        </p:txBody>
      </p:sp>
      <p:sp>
        <p:nvSpPr>
          <p:cNvPr id="3" name="Content Placeholder 2"/>
          <p:cNvSpPr>
            <a:spLocks noGrp="1"/>
          </p:cNvSpPr>
          <p:nvPr>
            <p:ph idx="1"/>
          </p:nvPr>
        </p:nvSpPr>
        <p:spPr/>
        <p:txBody>
          <a:bodyPr>
            <a:normAutofit/>
          </a:bodyPr>
          <a:lstStyle/>
          <a:p>
            <a:pPr marL="0" indent="0" algn="ctr">
              <a:buNone/>
            </a:pPr>
            <a:r>
              <a:rPr lang="en-US" sz="2800" b="1" dirty="0"/>
              <a:t>Any questions? Please ask! Or…</a:t>
            </a:r>
          </a:p>
          <a:p>
            <a:endParaRPr lang="en-US" sz="2000" b="1" dirty="0"/>
          </a:p>
          <a:p>
            <a:r>
              <a:rPr lang="en-US" sz="2000" b="1" dirty="0"/>
              <a:t>Email Lisa Hanson, Graduation Chair – </a:t>
            </a:r>
            <a:r>
              <a:rPr lang="en-US" sz="2000" b="1" dirty="0">
                <a:hlinkClick r:id="rId2"/>
              </a:rPr>
              <a:t>l.hanson@rcsd.ca</a:t>
            </a:r>
            <a:endParaRPr lang="en-US" sz="2000" b="1" dirty="0"/>
          </a:p>
          <a:p>
            <a:r>
              <a:rPr lang="en-US" sz="2000" b="1" dirty="0"/>
              <a:t>Email Mark Wernikowski, Principal – </a:t>
            </a:r>
            <a:r>
              <a:rPr lang="en-US" sz="2000" b="1" dirty="0">
                <a:hlinkClick r:id="rId3"/>
              </a:rPr>
              <a:t>m.wernikowski@rcsd.ca</a:t>
            </a:r>
            <a:endParaRPr lang="en-US" sz="2000" b="1" dirty="0"/>
          </a:p>
          <a:p>
            <a:pPr marL="0" indent="0">
              <a:buNone/>
            </a:pPr>
            <a:endParaRPr lang="en-US" sz="2000" b="1" dirty="0"/>
          </a:p>
          <a:p>
            <a:r>
              <a:rPr lang="en-US" sz="2000" b="1" dirty="0"/>
              <a:t>Call Riffel Main Office – 306-791-7260</a:t>
            </a:r>
          </a:p>
          <a:p>
            <a:endParaRPr lang="en-US" dirty="0"/>
          </a:p>
          <a:p>
            <a:endParaRPr lang="en-US" dirty="0"/>
          </a:p>
        </p:txBody>
      </p:sp>
      <p:pic>
        <p:nvPicPr>
          <p:cNvPr id="4" name="Picture 3"/>
          <p:cNvPicPr>
            <a:picLocks noChangeAspect="1"/>
          </p:cNvPicPr>
          <p:nvPr/>
        </p:nvPicPr>
        <p:blipFill>
          <a:blip r:embed="rId4"/>
          <a:stretch>
            <a:fillRect/>
          </a:stretch>
        </p:blipFill>
        <p:spPr>
          <a:xfrm>
            <a:off x="10723181" y="5258022"/>
            <a:ext cx="1182727" cy="1274174"/>
          </a:xfrm>
          <a:prstGeom prst="rect">
            <a:avLst/>
          </a:prstGeom>
        </p:spPr>
      </p:pic>
    </p:spTree>
    <p:extLst>
      <p:ext uri="{BB962C8B-B14F-4D97-AF65-F5344CB8AC3E}">
        <p14:creationId xmlns:p14="http://schemas.microsoft.com/office/powerpoint/2010/main" val="800831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4672" y="804672"/>
            <a:ext cx="4486656" cy="1141497"/>
          </a:xfrm>
        </p:spPr>
        <p:txBody>
          <a:bodyPr/>
          <a:lstStyle/>
          <a:p>
            <a:r>
              <a:rPr lang="en-US" dirty="0"/>
              <a:t>Land acknowledgement</a:t>
            </a:r>
          </a:p>
        </p:txBody>
      </p:sp>
      <p:sp>
        <p:nvSpPr>
          <p:cNvPr id="3" name="Content Placeholder 2"/>
          <p:cNvSpPr>
            <a:spLocks noGrp="1"/>
          </p:cNvSpPr>
          <p:nvPr>
            <p:ph idx="1"/>
          </p:nvPr>
        </p:nvSpPr>
        <p:spPr>
          <a:xfrm>
            <a:off x="6297814" y="443347"/>
            <a:ext cx="5569527" cy="5892800"/>
          </a:xfrm>
          <a:ln w="76200">
            <a:solidFill>
              <a:schemeClr val="bg1"/>
            </a:solidFill>
          </a:ln>
        </p:spPr>
        <p:txBody>
          <a:bodyPr/>
          <a:lstStyle/>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a:p>
            <a:pPr marL="0" indent="0" algn="ctr">
              <a:buNone/>
            </a:pPr>
            <a:r>
              <a:rPr lang="en-US" dirty="0"/>
              <a:t>In the name of the Father, the Son, and the Holy Spirit.  Amen.  Loving Creator, please watch over our students and their families as they prepare for graduation.  </a:t>
            </a:r>
          </a:p>
          <a:p>
            <a:pPr marL="0" indent="0" algn="ctr">
              <a:buNone/>
            </a:pPr>
            <a:r>
              <a:rPr lang="en-US" dirty="0"/>
              <a:t>Bless our students with Your gifts of wisdom and knowledge and the courage to aspire to greatness, as is Your intention for all of us.</a:t>
            </a:r>
          </a:p>
          <a:p>
            <a:pPr marL="0" indent="0" algn="ctr">
              <a:buNone/>
            </a:pPr>
            <a:r>
              <a:rPr lang="en-US" dirty="0"/>
              <a:t>In Jesus’s name we pray.</a:t>
            </a:r>
          </a:p>
          <a:p>
            <a:pPr marL="0" indent="0" algn="ctr">
              <a:buNone/>
            </a:pPr>
            <a:r>
              <a:rPr lang="en-US" dirty="0"/>
              <a:t>In the name of the Father, the Son, and the Holy Spirit.  Amen.</a:t>
            </a:r>
          </a:p>
        </p:txBody>
      </p:sp>
      <p:sp>
        <p:nvSpPr>
          <p:cNvPr id="4" name="Text Placeholder 3"/>
          <p:cNvSpPr>
            <a:spLocks noGrp="1"/>
          </p:cNvSpPr>
          <p:nvPr>
            <p:ph type="body" sz="half" idx="2"/>
          </p:nvPr>
        </p:nvSpPr>
        <p:spPr>
          <a:xfrm>
            <a:off x="517233" y="2513868"/>
            <a:ext cx="5144655" cy="1788701"/>
          </a:xfrm>
        </p:spPr>
        <p:txBody>
          <a:bodyPr>
            <a:noAutofit/>
          </a:bodyPr>
          <a:lstStyle/>
          <a:p>
            <a:r>
              <a:rPr lang="en-US" sz="1900" dirty="0">
                <a:solidFill>
                  <a:schemeClr val="tx1"/>
                </a:solidFill>
              </a:rPr>
              <a:t>We are blessed to guide and support students on their journey toward graduation on Treaty 4 territory, traditional lands of the </a:t>
            </a:r>
            <a:r>
              <a:rPr lang="en-US" sz="1900" dirty="0" err="1">
                <a:solidFill>
                  <a:schemeClr val="tx1"/>
                </a:solidFill>
              </a:rPr>
              <a:t>nêhiyawak</a:t>
            </a:r>
            <a:r>
              <a:rPr lang="en-US" sz="1900" dirty="0">
                <a:solidFill>
                  <a:schemeClr val="tx1"/>
                </a:solidFill>
              </a:rPr>
              <a:t> /</a:t>
            </a:r>
            <a:r>
              <a:rPr lang="iu-Cans-CA" sz="1900" dirty="0">
                <a:solidFill>
                  <a:schemeClr val="tx1"/>
                </a:solidFill>
              </a:rPr>
              <a:t>ᓀᐦᐃᔭᐊᐧᐠ, </a:t>
            </a:r>
            <a:r>
              <a:rPr lang="en-US" sz="1900" dirty="0" err="1">
                <a:solidFill>
                  <a:schemeClr val="tx1"/>
                </a:solidFill>
              </a:rPr>
              <a:t>nakawē</a:t>
            </a:r>
            <a:r>
              <a:rPr lang="en-US" sz="1900" dirty="0">
                <a:solidFill>
                  <a:schemeClr val="tx1"/>
                </a:solidFill>
              </a:rPr>
              <a:t> / </a:t>
            </a:r>
            <a:r>
              <a:rPr lang="iu-Cans-CA" sz="1900" dirty="0">
                <a:solidFill>
                  <a:schemeClr val="tx1"/>
                </a:solidFill>
              </a:rPr>
              <a:t>ᓇᐦᑲᐌ /, </a:t>
            </a:r>
            <a:r>
              <a:rPr lang="en-US" sz="1900" dirty="0">
                <a:solidFill>
                  <a:schemeClr val="tx1"/>
                </a:solidFill>
              </a:rPr>
              <a:t>and </a:t>
            </a:r>
            <a:r>
              <a:rPr lang="en-US" sz="1900" dirty="0" err="1">
                <a:solidFill>
                  <a:schemeClr val="tx1"/>
                </a:solidFill>
              </a:rPr>
              <a:t>Nakota</a:t>
            </a:r>
            <a:r>
              <a:rPr lang="en-US" sz="1900" dirty="0">
                <a:solidFill>
                  <a:schemeClr val="tx1"/>
                </a:solidFill>
              </a:rPr>
              <a:t> nations, and homeland of the Métis, Lakota, and Dakota nations.</a:t>
            </a:r>
          </a:p>
        </p:txBody>
      </p:sp>
      <p:sp>
        <p:nvSpPr>
          <p:cNvPr id="5" name="Title 1"/>
          <p:cNvSpPr txBox="1">
            <a:spLocks/>
          </p:cNvSpPr>
          <p:nvPr/>
        </p:nvSpPr>
        <p:spPr bwMode="blackWhite">
          <a:xfrm>
            <a:off x="6839250" y="804672"/>
            <a:ext cx="4486656" cy="1141497"/>
          </a:xfrm>
          <a:prstGeom prst="rect">
            <a:avLst/>
          </a:prstGeom>
          <a:solidFill>
            <a:srgbClr val="FFFFFF"/>
          </a:solidFill>
          <a:ln w="31750" cap="sq">
            <a:solidFill>
              <a:srgbClr val="404040"/>
            </a:solidFill>
            <a:miter lim="800000"/>
          </a:ln>
        </p:spPr>
        <p:txBody>
          <a:bodyPr vert="horz" lIns="182880" tIns="182880" rIns="182880" bIns="182880" rtlCol="0" anchor="ctr" anchorCtr="1">
            <a:normAutofit/>
          </a:bodyPr>
          <a:lstStyle>
            <a:lvl1pPr algn="ctr" defTabSz="914400" rtl="0" eaLnBrk="1" latinLnBrk="0" hangingPunct="1">
              <a:lnSpc>
                <a:spcPct val="90000"/>
              </a:lnSpc>
              <a:spcBef>
                <a:spcPct val="0"/>
              </a:spcBef>
              <a:buNone/>
              <a:defRPr sz="2200" kern="1200" cap="all" spc="200" baseline="0">
                <a:solidFill>
                  <a:srgbClr val="262626"/>
                </a:solidFill>
                <a:latin typeface="+mj-lt"/>
                <a:ea typeface="+mj-ea"/>
                <a:cs typeface="+mj-cs"/>
              </a:defRPr>
            </a:lvl1pPr>
          </a:lstStyle>
          <a:p>
            <a:r>
              <a:rPr lang="en-US" dirty="0"/>
              <a:t>prayer</a:t>
            </a:r>
          </a:p>
        </p:txBody>
      </p:sp>
      <p:sp>
        <p:nvSpPr>
          <p:cNvPr id="6" name="Content Placeholder 2"/>
          <p:cNvSpPr txBox="1">
            <a:spLocks/>
          </p:cNvSpPr>
          <p:nvPr/>
        </p:nvSpPr>
        <p:spPr>
          <a:xfrm>
            <a:off x="304798" y="461819"/>
            <a:ext cx="5569527" cy="5892800"/>
          </a:xfrm>
          <a:prstGeom prst="rect">
            <a:avLst/>
          </a:prstGeom>
          <a:ln w="76200">
            <a:solidFill>
              <a:schemeClr val="bg1"/>
            </a:solidFill>
          </a:ln>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900" kern="1200">
                <a:solidFill>
                  <a:schemeClr val="tx1"/>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lgn="ctr">
              <a:buFont typeface="Arial" panose="020B0604020202020204" pitchFamily="34" charset="0"/>
              <a:buNone/>
            </a:pPr>
            <a:endParaRPr lang="en-US" dirty="0"/>
          </a:p>
          <a:p>
            <a:pPr marL="0" indent="0" algn="ctr">
              <a:buFont typeface="Arial" panose="020B0604020202020204" pitchFamily="34" charset="0"/>
              <a:buNone/>
            </a:pPr>
            <a:endParaRPr lang="en-US" dirty="0"/>
          </a:p>
          <a:p>
            <a:pPr marL="0" indent="0" algn="ctr">
              <a:buFont typeface="Arial" panose="020B0604020202020204" pitchFamily="34" charset="0"/>
              <a:buNone/>
            </a:pPr>
            <a:endParaRPr lang="en-US" dirty="0"/>
          </a:p>
          <a:p>
            <a:pPr marL="0" indent="0" algn="ctr">
              <a:buFont typeface="Arial" panose="020B0604020202020204" pitchFamily="34" charset="0"/>
              <a:buNone/>
            </a:pPr>
            <a:endParaRPr lang="en-US" dirty="0"/>
          </a:p>
          <a:p>
            <a:pPr marL="0" indent="0" algn="ctr">
              <a:buFont typeface="Arial" panose="020B0604020202020204" pitchFamily="34" charset="0"/>
              <a:buNone/>
            </a:pPr>
            <a:endParaRPr lang="en-US" dirty="0"/>
          </a:p>
        </p:txBody>
      </p:sp>
      <p:pic>
        <p:nvPicPr>
          <p:cNvPr id="7"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23576" y="5427327"/>
            <a:ext cx="1184174" cy="12701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6647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INTRODUCTIONS​</a:t>
            </a:r>
          </a:p>
        </p:txBody>
      </p:sp>
      <p:sp>
        <p:nvSpPr>
          <p:cNvPr id="3" name="Content Placeholder 2"/>
          <p:cNvSpPr>
            <a:spLocks noGrp="1"/>
          </p:cNvSpPr>
          <p:nvPr>
            <p:ph idx="1"/>
          </p:nvPr>
        </p:nvSpPr>
        <p:spPr>
          <a:xfrm>
            <a:off x="6726843" y="1630836"/>
            <a:ext cx="4815840" cy="4080745"/>
          </a:xfrm>
        </p:spPr>
        <p:txBody>
          <a:bodyPr/>
          <a:lstStyle/>
          <a:p>
            <a:pPr fontAlgn="base"/>
            <a:r>
              <a:rPr lang="en-US" dirty="0"/>
              <a:t>Greetings &amp; Prayer: Mr.  Mark Wernikowski, Principal of Michael A. Riffel Catholic High School​</a:t>
            </a:r>
          </a:p>
          <a:p>
            <a:pPr marL="0" indent="0" fontAlgn="base">
              <a:buNone/>
            </a:pPr>
            <a:endParaRPr lang="en-US" dirty="0"/>
          </a:p>
          <a:p>
            <a:pPr fontAlgn="base"/>
            <a:r>
              <a:rPr lang="en-US" dirty="0"/>
              <a:t>Welcome: Mrs. Lisa Hanson, Guidance Counsellor &amp; Graduation Chair​</a:t>
            </a:r>
          </a:p>
          <a:p>
            <a:pPr marL="0" indent="0" fontAlgn="base">
              <a:buNone/>
            </a:pPr>
            <a:endParaRPr lang="en-US" dirty="0"/>
          </a:p>
          <a:p>
            <a:pPr fontAlgn="base"/>
            <a:r>
              <a:rPr lang="en-US" dirty="0"/>
              <a:t>Ms. Dawn Norton, Out-going Prom 2022 Chair​</a:t>
            </a:r>
          </a:p>
          <a:p>
            <a:pPr marL="0" indent="0" fontAlgn="base">
              <a:buNone/>
            </a:pPr>
            <a:endParaRPr lang="en-US" dirty="0"/>
          </a:p>
          <a:p>
            <a:pPr marL="0" indent="0" fontAlgn="base">
              <a:buNone/>
            </a:pPr>
            <a:endParaRPr lang="en-US" dirty="0"/>
          </a:p>
          <a:p>
            <a:pPr marL="0" indent="0">
              <a:buNone/>
            </a:pPr>
            <a:endParaRPr lang="en-US" dirty="0"/>
          </a:p>
        </p:txBody>
      </p:sp>
      <p:pic>
        <p:nvPicPr>
          <p:cNvPr id="5" name="Picture 4"/>
          <p:cNvPicPr>
            <a:picLocks noChangeAspect="1"/>
          </p:cNvPicPr>
          <p:nvPr/>
        </p:nvPicPr>
        <p:blipFill>
          <a:blip r:embed="rId2"/>
          <a:stretch>
            <a:fillRect/>
          </a:stretch>
        </p:blipFill>
        <p:spPr>
          <a:xfrm>
            <a:off x="10815309" y="5350386"/>
            <a:ext cx="1182727" cy="1274174"/>
          </a:xfrm>
          <a:prstGeom prst="rect">
            <a:avLst/>
          </a:prstGeom>
        </p:spPr>
      </p:pic>
    </p:spTree>
    <p:extLst>
      <p:ext uri="{BB962C8B-B14F-4D97-AF65-F5344CB8AC3E}">
        <p14:creationId xmlns:p14="http://schemas.microsoft.com/office/powerpoint/2010/main" val="2222252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Graduation eligibility</a:t>
            </a:r>
          </a:p>
        </p:txBody>
      </p:sp>
      <p:sp>
        <p:nvSpPr>
          <p:cNvPr id="3" name="Content Placeholder 2"/>
          <p:cNvSpPr>
            <a:spLocks noGrp="1"/>
          </p:cNvSpPr>
          <p:nvPr>
            <p:ph idx="1"/>
          </p:nvPr>
        </p:nvSpPr>
        <p:spPr>
          <a:xfrm>
            <a:off x="6123709" y="1127589"/>
            <a:ext cx="5994399" cy="4044775"/>
          </a:xfrm>
        </p:spPr>
        <p:txBody>
          <a:bodyPr>
            <a:normAutofit/>
          </a:bodyPr>
          <a:lstStyle/>
          <a:p>
            <a:pPr marL="0" indent="0">
              <a:buNone/>
            </a:pPr>
            <a:r>
              <a:rPr lang="en-US" sz="2000" dirty="0"/>
              <a:t>Participation in the Graduation Mass and Exercises is dependent upon:</a:t>
            </a:r>
          </a:p>
          <a:p>
            <a:pPr marL="0" indent="0">
              <a:buNone/>
            </a:pPr>
            <a:endParaRPr lang="en-US" sz="1800" dirty="0"/>
          </a:p>
          <a:p>
            <a:pPr lvl="1"/>
            <a:r>
              <a:rPr lang="en-US" sz="2000" dirty="0"/>
              <a:t>24 credit units, including Catholic Studies 30</a:t>
            </a:r>
          </a:p>
          <a:p>
            <a:pPr lvl="1"/>
            <a:r>
              <a:rPr lang="en-US" sz="2000" dirty="0"/>
              <a:t>The compulsory requirements outlined by the Ministry of Education</a:t>
            </a:r>
          </a:p>
          <a:p>
            <a:pPr lvl="1"/>
            <a:r>
              <a:rPr lang="en-US" sz="2000" dirty="0"/>
              <a:t>A determination of a student’s eligibility will be made after June 2, 2023 and will be dependent upon a student having a passing grade in all required courses</a:t>
            </a:r>
          </a:p>
        </p:txBody>
      </p:sp>
      <p:pic>
        <p:nvPicPr>
          <p:cNvPr id="5" name="Picture 4"/>
          <p:cNvPicPr>
            <a:picLocks noChangeAspect="1"/>
          </p:cNvPicPr>
          <p:nvPr/>
        </p:nvPicPr>
        <p:blipFill>
          <a:blip r:embed="rId2"/>
          <a:stretch>
            <a:fillRect/>
          </a:stretch>
        </p:blipFill>
        <p:spPr>
          <a:xfrm>
            <a:off x="10815309" y="5350386"/>
            <a:ext cx="1182727" cy="1274174"/>
          </a:xfrm>
          <a:prstGeom prst="rect">
            <a:avLst/>
          </a:prstGeom>
        </p:spPr>
      </p:pic>
    </p:spTree>
    <p:extLst>
      <p:ext uri="{BB962C8B-B14F-4D97-AF65-F5344CB8AC3E}">
        <p14:creationId xmlns:p14="http://schemas.microsoft.com/office/powerpoint/2010/main" val="3028116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0854" y="1754909"/>
            <a:ext cx="4486656" cy="2078182"/>
          </a:xfrm>
        </p:spPr>
        <p:txBody>
          <a:bodyPr>
            <a:normAutofit fontScale="90000"/>
          </a:bodyPr>
          <a:lstStyle/>
          <a:p>
            <a:r>
              <a:rPr lang="en-US" b="1" dirty="0"/>
              <a:t>Board-sanctioned: </a:t>
            </a:r>
            <a:br>
              <a:rPr lang="en-US" b="1" dirty="0"/>
            </a:br>
            <a:r>
              <a:rPr lang="en-US" dirty="0"/>
              <a:t>Mass &amp; exercises</a:t>
            </a:r>
            <a:br>
              <a:rPr lang="en-US" dirty="0"/>
            </a:br>
            <a:br>
              <a:rPr lang="en-US" dirty="0"/>
            </a:br>
            <a:r>
              <a:rPr lang="en-US" b="1" dirty="0"/>
              <a:t>Non-board-sanctioned:</a:t>
            </a:r>
            <a:br>
              <a:rPr lang="en-US" b="1" dirty="0"/>
            </a:br>
            <a:r>
              <a:rPr lang="en-US" dirty="0"/>
              <a:t>prom</a:t>
            </a:r>
            <a:br>
              <a:rPr lang="en-US" dirty="0"/>
            </a:br>
            <a:r>
              <a:rPr lang="en-US" dirty="0"/>
              <a:t>(parent-run)</a:t>
            </a:r>
          </a:p>
        </p:txBody>
      </p:sp>
      <p:sp>
        <p:nvSpPr>
          <p:cNvPr id="3" name="Content Placeholder 2"/>
          <p:cNvSpPr>
            <a:spLocks noGrp="1"/>
          </p:cNvSpPr>
          <p:nvPr>
            <p:ph idx="1"/>
          </p:nvPr>
        </p:nvSpPr>
        <p:spPr>
          <a:xfrm>
            <a:off x="6155703" y="150829"/>
            <a:ext cx="5964120" cy="6532775"/>
          </a:xfrm>
        </p:spPr>
        <p:txBody>
          <a:bodyPr>
            <a:normAutofit lnSpcReduction="10000"/>
          </a:bodyPr>
          <a:lstStyle/>
          <a:p>
            <a:r>
              <a:rPr lang="en-US" dirty="0"/>
              <a:t>Michael A. Riffel Catholic High School is pleased to be formally involved with the Graduation Mass and Exercises.  These two events are school Board sanctioned activities that all Regina Catholic High Schools are required to organize, plan and supervise on behalf of graduating students and families. As such, it is very important that all students and families observe the regulations concerning appropriate dress, drugs/alcohol and respectful behavior as outlined in RCS School Board policies and our School Student Handbook.  </a:t>
            </a:r>
          </a:p>
          <a:p>
            <a:r>
              <a:rPr lang="en-GB" sz="2000" dirty="0">
                <a:highlight>
                  <a:srgbClr val="FFFF00"/>
                </a:highlight>
                <a:latin typeface="+mj-lt"/>
                <a:ea typeface="Times New Roman" panose="02020603050405020304" pitchFamily="18" charset="0"/>
              </a:rPr>
              <a:t>For Grad 22/23, </a:t>
            </a:r>
            <a:r>
              <a:rPr lang="en-US" sz="2000" dirty="0">
                <a:highlight>
                  <a:srgbClr val="FFFF00"/>
                </a:highlight>
                <a:latin typeface="+mj-lt"/>
                <a:ea typeface="Times New Roman" panose="02020603050405020304" pitchFamily="18" charset="0"/>
              </a:rPr>
              <a:t>tickets will not be assigned, nor maximum number of seats per family.</a:t>
            </a:r>
            <a:endParaRPr lang="en-US" dirty="0">
              <a:latin typeface="+mj-lt"/>
            </a:endParaRPr>
          </a:p>
          <a:p>
            <a:r>
              <a:rPr lang="en-US" dirty="0"/>
              <a:t>A Grade 12 Prom has traditionally been organized by a parent committee near the end of May. In regards to this event and any other events/activities organized around and outside of the graduation mass and exercises, please keep in mind that they are not School Board sanctioned graduation events and therefore are not a part of Regina Catholic Schools’ supervision and liability.</a:t>
            </a:r>
          </a:p>
          <a:p>
            <a:r>
              <a:rPr lang="en-US" dirty="0"/>
              <a:t>2022 Prom Chair – Introduction &amp; Transition to 2023 Prom Chair</a:t>
            </a:r>
          </a:p>
          <a:p>
            <a:endParaRPr lang="en-US" dirty="0"/>
          </a:p>
        </p:txBody>
      </p:sp>
      <p:pic>
        <p:nvPicPr>
          <p:cNvPr id="5" name="Picture 4"/>
          <p:cNvPicPr>
            <a:picLocks noChangeAspect="1"/>
          </p:cNvPicPr>
          <p:nvPr/>
        </p:nvPicPr>
        <p:blipFill>
          <a:blip r:embed="rId2"/>
          <a:stretch>
            <a:fillRect/>
          </a:stretch>
        </p:blipFill>
        <p:spPr>
          <a:xfrm>
            <a:off x="11250921" y="5907099"/>
            <a:ext cx="784061" cy="844684"/>
          </a:xfrm>
          <a:prstGeom prst="rect">
            <a:avLst/>
          </a:prstGeom>
        </p:spPr>
      </p:pic>
    </p:spTree>
    <p:extLst>
      <p:ext uri="{BB962C8B-B14F-4D97-AF65-F5344CB8AC3E}">
        <p14:creationId xmlns:p14="http://schemas.microsoft.com/office/powerpoint/2010/main" val="779773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September to may</a:t>
            </a:r>
            <a:br>
              <a:rPr lang="en-US" dirty="0"/>
            </a:br>
            <a:r>
              <a:rPr lang="en-US" dirty="0"/>
              <a:t>timeline</a:t>
            </a:r>
          </a:p>
        </p:txBody>
      </p:sp>
      <p:sp>
        <p:nvSpPr>
          <p:cNvPr id="3" name="Content Placeholder 2"/>
          <p:cNvSpPr>
            <a:spLocks noGrp="1"/>
          </p:cNvSpPr>
          <p:nvPr>
            <p:ph idx="1"/>
          </p:nvPr>
        </p:nvSpPr>
        <p:spPr>
          <a:xfrm>
            <a:off x="6065433" y="129506"/>
            <a:ext cx="5809673" cy="6511637"/>
          </a:xfrm>
        </p:spPr>
        <p:txBody>
          <a:bodyPr>
            <a:normAutofit fontScale="92500" lnSpcReduction="20000"/>
          </a:bodyPr>
          <a:lstStyle/>
          <a:p>
            <a:pPr marL="0" indent="0">
              <a:buNone/>
            </a:pPr>
            <a:r>
              <a:rPr lang="en-US" b="1" dirty="0"/>
              <a:t>September – February:</a:t>
            </a:r>
          </a:p>
          <a:p>
            <a:r>
              <a:rPr lang="en-US" sz="1600" dirty="0"/>
              <a:t>Payment of Grad fees (deadline February 1, 2023)</a:t>
            </a:r>
          </a:p>
          <a:p>
            <a:pPr marL="0" indent="0">
              <a:buNone/>
            </a:pPr>
            <a:endParaRPr lang="en-US" sz="1600" dirty="0"/>
          </a:p>
          <a:p>
            <a:pPr marL="0" indent="0">
              <a:buNone/>
            </a:pPr>
            <a:r>
              <a:rPr lang="en-US" b="1" dirty="0"/>
              <a:t>February:</a:t>
            </a:r>
          </a:p>
          <a:p>
            <a:r>
              <a:rPr lang="en-US" sz="1600" dirty="0"/>
              <a:t>Register online for Grad photos (link in booklet)</a:t>
            </a:r>
          </a:p>
          <a:p>
            <a:pPr marL="0" indent="0">
              <a:buNone/>
            </a:pPr>
            <a:endParaRPr lang="en-US" sz="1600" dirty="0"/>
          </a:p>
          <a:p>
            <a:pPr marL="0" indent="0">
              <a:buNone/>
            </a:pPr>
            <a:r>
              <a:rPr lang="en-US" b="1" dirty="0"/>
              <a:t>March:</a:t>
            </a:r>
          </a:p>
          <a:p>
            <a:r>
              <a:rPr lang="en-US" sz="1600" dirty="0"/>
              <a:t>Cap and Gown Pictures - March 13-16, 2023 (Riffel Commons Area from 9:00 am to 3:00 pm)</a:t>
            </a:r>
          </a:p>
          <a:p>
            <a:r>
              <a:rPr lang="en-US" sz="1600" dirty="0"/>
              <a:t>You must have your picture taken for the yearbook and composite even if you are not purchasing a package.</a:t>
            </a:r>
          </a:p>
          <a:p>
            <a:r>
              <a:rPr lang="en-US" sz="1600" dirty="0"/>
              <a:t>Retake Date – At the studio. Call (306) 949-8448 for a retake appointment.</a:t>
            </a:r>
          </a:p>
          <a:p>
            <a:r>
              <a:rPr lang="en-US" sz="1600" dirty="0"/>
              <a:t>Please review </a:t>
            </a:r>
            <a:r>
              <a:rPr lang="en-US" sz="1600" b="1" dirty="0"/>
              <a:t>Grad Booklet </a:t>
            </a:r>
            <a:r>
              <a:rPr lang="en-US" sz="1600" dirty="0"/>
              <a:t>for additional details.</a:t>
            </a:r>
          </a:p>
          <a:p>
            <a:endParaRPr lang="en-US" sz="1600" dirty="0"/>
          </a:p>
          <a:p>
            <a:pPr marL="0" indent="0">
              <a:buNone/>
            </a:pPr>
            <a:r>
              <a:rPr lang="en-US" b="1" dirty="0"/>
              <a:t>April:</a:t>
            </a:r>
          </a:p>
          <a:p>
            <a:r>
              <a:rPr lang="en-US" sz="1600" dirty="0"/>
              <a:t>Graduation Awards applications open</a:t>
            </a:r>
          </a:p>
          <a:p>
            <a:pPr marL="0" indent="0">
              <a:buNone/>
            </a:pPr>
            <a:endParaRPr lang="en-US" sz="1600" dirty="0"/>
          </a:p>
          <a:p>
            <a:pPr marL="0" indent="0">
              <a:buNone/>
            </a:pPr>
            <a:r>
              <a:rPr lang="en-US" b="1" dirty="0"/>
              <a:t>May:</a:t>
            </a:r>
          </a:p>
          <a:p>
            <a:r>
              <a:rPr lang="en-US" sz="1600" dirty="0"/>
              <a:t>Voting on Valedictorian/Salutatorian</a:t>
            </a:r>
          </a:p>
          <a:p>
            <a:r>
              <a:rPr lang="en-US" sz="1600" dirty="0"/>
              <a:t>Notify Lisa Hanson, Grad Chair, for wheelchair seating needs.</a:t>
            </a:r>
          </a:p>
          <a:p>
            <a:pPr marL="0" indent="0">
              <a:buNone/>
            </a:pPr>
            <a:endParaRPr lang="en-US" dirty="0"/>
          </a:p>
        </p:txBody>
      </p:sp>
      <p:pic>
        <p:nvPicPr>
          <p:cNvPr id="5" name="Picture 4"/>
          <p:cNvPicPr>
            <a:picLocks noChangeAspect="1"/>
          </p:cNvPicPr>
          <p:nvPr/>
        </p:nvPicPr>
        <p:blipFill>
          <a:blip r:embed="rId2"/>
          <a:stretch>
            <a:fillRect/>
          </a:stretch>
        </p:blipFill>
        <p:spPr>
          <a:xfrm>
            <a:off x="10935381" y="5496081"/>
            <a:ext cx="1182727" cy="1274174"/>
          </a:xfrm>
          <a:prstGeom prst="rect">
            <a:avLst/>
          </a:prstGeom>
        </p:spPr>
      </p:pic>
    </p:spTree>
    <p:extLst>
      <p:ext uri="{BB962C8B-B14F-4D97-AF65-F5344CB8AC3E}">
        <p14:creationId xmlns:p14="http://schemas.microsoft.com/office/powerpoint/2010/main" val="4184914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June timeline</a:t>
            </a:r>
          </a:p>
        </p:txBody>
      </p:sp>
      <p:sp>
        <p:nvSpPr>
          <p:cNvPr id="3" name="Content Placeholder 2"/>
          <p:cNvSpPr>
            <a:spLocks noGrp="1"/>
          </p:cNvSpPr>
          <p:nvPr>
            <p:ph idx="1"/>
          </p:nvPr>
        </p:nvSpPr>
        <p:spPr>
          <a:xfrm>
            <a:off x="6206835" y="387928"/>
            <a:ext cx="5809673" cy="6289964"/>
          </a:xfrm>
        </p:spPr>
        <p:txBody>
          <a:bodyPr>
            <a:normAutofit fontScale="92500" lnSpcReduction="20000"/>
          </a:bodyPr>
          <a:lstStyle/>
          <a:p>
            <a:pPr marL="0" indent="0">
              <a:buNone/>
            </a:pPr>
            <a:r>
              <a:rPr lang="en-US" b="1" dirty="0"/>
              <a:t>June:</a:t>
            </a:r>
          </a:p>
          <a:p>
            <a:r>
              <a:rPr lang="en-US" b="1" dirty="0"/>
              <a:t>Friday, June 2, 2023 </a:t>
            </a:r>
            <a:r>
              <a:rPr lang="en-US" dirty="0"/>
              <a:t>– Grad eligibility determined.</a:t>
            </a:r>
          </a:p>
          <a:p>
            <a:pPr marL="0" indent="0">
              <a:buNone/>
            </a:pPr>
            <a:endParaRPr lang="en-US" dirty="0"/>
          </a:p>
          <a:p>
            <a:r>
              <a:rPr lang="en-US" b="1" dirty="0">
                <a:highlight>
                  <a:srgbClr val="FFFF00"/>
                </a:highlight>
              </a:rPr>
              <a:t>Tuesday, June 20, 2023 </a:t>
            </a:r>
            <a:r>
              <a:rPr lang="en-US" dirty="0">
                <a:highlight>
                  <a:srgbClr val="FFFF00"/>
                </a:highlight>
              </a:rPr>
              <a:t>– Period 3 – Grad Rehearsal Attendance is mandatory.  This rehearsal is absolutely essential and its importance cannot be overemphasized.  </a:t>
            </a:r>
          </a:p>
          <a:p>
            <a:pPr marL="0" indent="0">
              <a:buNone/>
            </a:pPr>
            <a:endParaRPr lang="en-US" dirty="0"/>
          </a:p>
          <a:p>
            <a:r>
              <a:rPr lang="en-US" b="1" dirty="0"/>
              <a:t>Monday, June 26, 2023 </a:t>
            </a:r>
            <a:r>
              <a:rPr lang="en-US" dirty="0"/>
              <a:t>– Graduation Gown, Cap and V-stole pick-up between 11:00 am – 12:30 pm in the Riffel Commons Area.</a:t>
            </a:r>
          </a:p>
          <a:p>
            <a:pPr marL="0" indent="0">
              <a:buNone/>
            </a:pPr>
            <a:endParaRPr lang="en-US" dirty="0"/>
          </a:p>
          <a:p>
            <a:r>
              <a:rPr lang="en-US" b="1" dirty="0"/>
              <a:t>Wednesday, June 28, 2023 </a:t>
            </a:r>
            <a:r>
              <a:rPr lang="en-US" dirty="0"/>
              <a:t>– Graduation Mass at Holy Family Parish at 7:00 pm</a:t>
            </a:r>
          </a:p>
          <a:p>
            <a:pPr marL="0" indent="0">
              <a:buNone/>
            </a:pPr>
            <a:endParaRPr lang="en-US" dirty="0"/>
          </a:p>
          <a:p>
            <a:r>
              <a:rPr lang="en-US" b="1" dirty="0">
                <a:highlight>
                  <a:srgbClr val="FFFF00"/>
                </a:highlight>
              </a:rPr>
              <a:t>Thursday, June 29, 2023 – </a:t>
            </a:r>
            <a:r>
              <a:rPr lang="en-US" dirty="0">
                <a:highlight>
                  <a:srgbClr val="FFFF00"/>
                </a:highlight>
              </a:rPr>
              <a:t>Graduation Exercises at Conexus Arts Centre at 9:00 am.  Graduates must arrive at 8:30 am and make their way backstage immediately.</a:t>
            </a:r>
          </a:p>
          <a:p>
            <a:endParaRPr lang="en-US" dirty="0"/>
          </a:p>
          <a:p>
            <a:pPr marL="0" indent="0">
              <a:buNone/>
            </a:pPr>
            <a:r>
              <a:rPr lang="en-US" dirty="0"/>
              <a:t>Please check the Graduation page on our school website regularly to stay up to date.</a:t>
            </a:r>
          </a:p>
        </p:txBody>
      </p:sp>
    </p:spTree>
    <p:extLst>
      <p:ext uri="{BB962C8B-B14F-4D97-AF65-F5344CB8AC3E}">
        <p14:creationId xmlns:p14="http://schemas.microsoft.com/office/powerpoint/2010/main" val="2222670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3593375" y="1947543"/>
            <a:ext cx="3084516" cy="601693"/>
          </a:xfrm>
          <a:prstGeom prst="rect">
            <a:avLst/>
          </a:prstGeom>
        </p:spPr>
      </p:pic>
      <p:pic>
        <p:nvPicPr>
          <p:cNvPr id="6" name="Picture 5"/>
          <p:cNvPicPr>
            <a:picLocks noChangeAspect="1"/>
          </p:cNvPicPr>
          <p:nvPr/>
        </p:nvPicPr>
        <p:blipFill>
          <a:blip r:embed="rId2"/>
          <a:stretch>
            <a:fillRect/>
          </a:stretch>
        </p:blipFill>
        <p:spPr>
          <a:xfrm>
            <a:off x="3593375" y="1947543"/>
            <a:ext cx="5005250" cy="749475"/>
          </a:xfrm>
          <a:prstGeom prst="rect">
            <a:avLst/>
          </a:prstGeom>
        </p:spPr>
      </p:pic>
      <p:sp>
        <p:nvSpPr>
          <p:cNvPr id="7" name="Title 1"/>
          <p:cNvSpPr txBox="1">
            <a:spLocks/>
          </p:cNvSpPr>
          <p:nvPr/>
        </p:nvSpPr>
        <p:spPr bwMode="blackWhite">
          <a:xfrm>
            <a:off x="3121891" y="148129"/>
            <a:ext cx="5800435" cy="886343"/>
          </a:xfrm>
          <a:prstGeom prst="rect">
            <a:avLst/>
          </a:prstGeom>
          <a:solidFill>
            <a:srgbClr val="FFFFFF"/>
          </a:solidFill>
          <a:ln w="38100" cap="sq">
            <a:solidFill>
              <a:srgbClr val="404040"/>
            </a:solidFill>
            <a:miter lim="800000"/>
          </a:ln>
        </p:spPr>
        <p:txBody>
          <a:bodyPr vert="horz" lIns="274320" tIns="182880" rIns="274320" bIns="182880" rtlCol="0" anchor="ctr" anchorCtr="1">
            <a:normAutofit lnSpcReduction="10000"/>
          </a:bodyPr>
          <a:lstStyle>
            <a:lvl1pPr algn="ctr" defTabSz="914400" rtl="0" eaLnBrk="1" latinLnBrk="0" hangingPunct="1">
              <a:lnSpc>
                <a:spcPct val="90000"/>
              </a:lnSpc>
              <a:spcBef>
                <a:spcPct val="0"/>
              </a:spcBef>
              <a:buNone/>
              <a:defRPr sz="3800" kern="1200" cap="all" spc="200" baseline="0">
                <a:solidFill>
                  <a:srgbClr val="262626"/>
                </a:solidFill>
                <a:latin typeface="+mj-lt"/>
                <a:ea typeface="+mj-ea"/>
                <a:cs typeface="+mj-cs"/>
              </a:defRPr>
            </a:lvl1pPr>
          </a:lstStyle>
          <a:p>
            <a:r>
              <a:rPr lang="en-US" dirty="0"/>
              <a:t>June calendar</a:t>
            </a:r>
          </a:p>
        </p:txBody>
      </p:sp>
      <p:pic>
        <p:nvPicPr>
          <p:cNvPr id="8" name="Picture 7"/>
          <p:cNvPicPr>
            <a:picLocks noChangeAspect="1"/>
          </p:cNvPicPr>
          <p:nvPr/>
        </p:nvPicPr>
        <p:blipFill>
          <a:blip r:embed="rId3"/>
          <a:stretch>
            <a:fillRect/>
          </a:stretch>
        </p:blipFill>
        <p:spPr>
          <a:xfrm>
            <a:off x="10858834" y="5376008"/>
            <a:ext cx="1182727" cy="1274174"/>
          </a:xfrm>
          <a:prstGeom prst="rect">
            <a:avLst/>
          </a:prstGeom>
        </p:spPr>
      </p:pic>
      <p:pic>
        <p:nvPicPr>
          <p:cNvPr id="3" name="Picture 2">
            <a:extLst>
              <a:ext uri="{FF2B5EF4-FFF2-40B4-BE49-F238E27FC236}">
                <a16:creationId xmlns:a16="http://schemas.microsoft.com/office/drawing/2014/main" id="{276E0917-92B4-FE3E-E1AB-32D270A99AE8}"/>
              </a:ext>
            </a:extLst>
          </p:cNvPr>
          <p:cNvPicPr>
            <a:picLocks noChangeAspect="1"/>
          </p:cNvPicPr>
          <p:nvPr/>
        </p:nvPicPr>
        <p:blipFill>
          <a:blip r:embed="rId4"/>
          <a:stretch>
            <a:fillRect/>
          </a:stretch>
        </p:blipFill>
        <p:spPr>
          <a:xfrm>
            <a:off x="2970926" y="1282044"/>
            <a:ext cx="6250147" cy="5011180"/>
          </a:xfrm>
          <a:prstGeom prst="rect">
            <a:avLst/>
          </a:prstGeom>
        </p:spPr>
      </p:pic>
    </p:spTree>
    <p:extLst>
      <p:ext uri="{BB962C8B-B14F-4D97-AF65-F5344CB8AC3E}">
        <p14:creationId xmlns:p14="http://schemas.microsoft.com/office/powerpoint/2010/main" val="3654308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Graduation fees</a:t>
            </a:r>
          </a:p>
        </p:txBody>
      </p:sp>
      <p:sp>
        <p:nvSpPr>
          <p:cNvPr id="3" name="Content Placeholder 2"/>
          <p:cNvSpPr>
            <a:spLocks noGrp="1"/>
          </p:cNvSpPr>
          <p:nvPr>
            <p:ph idx="1"/>
          </p:nvPr>
        </p:nvSpPr>
        <p:spPr>
          <a:xfrm>
            <a:off x="6096000" y="804672"/>
            <a:ext cx="6095999" cy="5248656"/>
          </a:xfrm>
        </p:spPr>
        <p:txBody>
          <a:bodyPr/>
          <a:lstStyle/>
          <a:p>
            <a:pPr marL="0" indent="0">
              <a:buNone/>
            </a:pPr>
            <a:r>
              <a:rPr lang="en-US" dirty="0"/>
              <a:t>Graduation fee of $100.00 includes:</a:t>
            </a:r>
          </a:p>
          <a:p>
            <a:pPr marL="0" indent="0">
              <a:buNone/>
            </a:pPr>
            <a:endParaRPr lang="en-US" dirty="0"/>
          </a:p>
          <a:p>
            <a:r>
              <a:rPr lang="en-US" dirty="0"/>
              <a:t>Cap, v-stole and gown (grads keep these, they are not returned), church and Conexus Arts Centre rental, printing of programs, printing of certificates,  Art Legacy and miscellaneous liturgical and guest-related items.</a:t>
            </a:r>
          </a:p>
          <a:p>
            <a:pPr marL="0" indent="0">
              <a:buNone/>
            </a:pPr>
            <a:endParaRPr lang="en-US" dirty="0"/>
          </a:p>
          <a:p>
            <a:r>
              <a:rPr lang="en-US" dirty="0"/>
              <a:t>Graduation Fee deadline is </a:t>
            </a:r>
            <a:r>
              <a:rPr lang="en-US" sz="1600" b="1" dirty="0"/>
              <a:t>Wednesday, February 1, 2023. </a:t>
            </a:r>
          </a:p>
          <a:p>
            <a:pPr marL="0" indent="0">
              <a:buNone/>
            </a:pPr>
            <a:endParaRPr lang="en-US" dirty="0"/>
          </a:p>
          <a:p>
            <a:r>
              <a:rPr lang="en-US" dirty="0"/>
              <a:t>All grad fees are to be paid via </a:t>
            </a:r>
            <a:r>
              <a:rPr lang="en-US" dirty="0" err="1"/>
              <a:t>SchoolCash</a:t>
            </a:r>
            <a:r>
              <a:rPr lang="en-US" dirty="0"/>
              <a:t> online program.  The link is located at the bottom of the school website.</a:t>
            </a:r>
          </a:p>
          <a:p>
            <a:pPr marL="0" indent="0">
              <a:buNone/>
            </a:pPr>
            <a:endParaRPr lang="en-US" dirty="0"/>
          </a:p>
        </p:txBody>
      </p:sp>
      <p:pic>
        <p:nvPicPr>
          <p:cNvPr id="5" name="Picture 4"/>
          <p:cNvPicPr>
            <a:picLocks noChangeAspect="1"/>
          </p:cNvPicPr>
          <p:nvPr/>
        </p:nvPicPr>
        <p:blipFill>
          <a:blip r:embed="rId2"/>
          <a:stretch>
            <a:fillRect/>
          </a:stretch>
        </p:blipFill>
        <p:spPr>
          <a:xfrm>
            <a:off x="10792733" y="5270709"/>
            <a:ext cx="1182727" cy="1274174"/>
          </a:xfrm>
          <a:prstGeom prst="rect">
            <a:avLst/>
          </a:prstGeom>
        </p:spPr>
      </p:pic>
    </p:spTree>
    <p:extLst>
      <p:ext uri="{BB962C8B-B14F-4D97-AF65-F5344CB8AC3E}">
        <p14:creationId xmlns:p14="http://schemas.microsoft.com/office/powerpoint/2010/main" val="1604029315"/>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TM10001115[[fn=Parcel]]</Template>
  <TotalTime>906</TotalTime>
  <Words>1768</Words>
  <Application>Microsoft Office PowerPoint</Application>
  <PresentationFormat>Widescreen</PresentationFormat>
  <Paragraphs>142</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azo-sans-web</vt:lpstr>
      <vt:lpstr>Calibri</vt:lpstr>
      <vt:lpstr>Euphemia</vt:lpstr>
      <vt:lpstr>Gill Sans MT</vt:lpstr>
      <vt:lpstr>Parcel</vt:lpstr>
      <vt:lpstr>Michael A. Riffel Catholic High School parent Graduation Meeting</vt:lpstr>
      <vt:lpstr>Land acknowledgement</vt:lpstr>
      <vt:lpstr>INTRODUCTIONS​</vt:lpstr>
      <vt:lpstr>Graduation eligibility</vt:lpstr>
      <vt:lpstr>Board-sanctioned:  Mass &amp; exercises  Non-board-sanctioned: prom (parent-run)</vt:lpstr>
      <vt:lpstr>September to may timeline</vt:lpstr>
      <vt:lpstr>June timeline</vt:lpstr>
      <vt:lpstr>PowerPoint Presentation</vt:lpstr>
      <vt:lpstr>Graduation fees</vt:lpstr>
      <vt:lpstr>Graduation MASS</vt:lpstr>
      <vt:lpstr>Graduation exercises </vt:lpstr>
      <vt:lpstr> ACADEMIC DRESS REQUIREMENTS (CAP &amp; GOWN) </vt:lpstr>
      <vt:lpstr> VALEDICTORIAN &amp; SALUTATORIAN </vt:lpstr>
      <vt:lpstr>Graduation Awards</vt:lpstr>
      <vt:lpstr>Art Legacy</vt:lpstr>
      <vt:lpstr>Thank you for attending!</vt:lpstr>
    </vt:vector>
  </TitlesOfParts>
  <Company>RCSD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Hanson, Lisa</dc:creator>
  <cp:lastModifiedBy>Hanson, Lisa</cp:lastModifiedBy>
  <cp:revision>42</cp:revision>
  <cp:lastPrinted>2021-11-17T22:35:40Z</cp:lastPrinted>
  <dcterms:created xsi:type="dcterms:W3CDTF">2021-11-17T03:19:47Z</dcterms:created>
  <dcterms:modified xsi:type="dcterms:W3CDTF">2023-03-31T18:02:46Z</dcterms:modified>
</cp:coreProperties>
</file>