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4"/>
    <p:sldMasterId id="2147483723" r:id="rId5"/>
    <p:sldMasterId id="2147483735" r:id="rId6"/>
  </p:sldMasterIdLst>
  <p:sldIdLst>
    <p:sldId id="256" r:id="rId7"/>
    <p:sldId id="288" r:id="rId8"/>
    <p:sldId id="285" r:id="rId9"/>
    <p:sldId id="258" r:id="rId10"/>
    <p:sldId id="259" r:id="rId11"/>
    <p:sldId id="260" r:id="rId12"/>
    <p:sldId id="263" r:id="rId13"/>
    <p:sldId id="261" r:id="rId14"/>
    <p:sldId id="265" r:id="rId15"/>
    <p:sldId id="266" r:id="rId16"/>
    <p:sldId id="268" r:id="rId17"/>
    <p:sldId id="269" r:id="rId18"/>
    <p:sldId id="270" r:id="rId19"/>
    <p:sldId id="267" r:id="rId20"/>
    <p:sldId id="278" r:id="rId21"/>
    <p:sldId id="271" r:id="rId22"/>
    <p:sldId id="281" r:id="rId23"/>
    <p:sldId id="283" r:id="rId24"/>
    <p:sldId id="272" r:id="rId25"/>
    <p:sldId id="273" r:id="rId26"/>
    <p:sldId id="274" r:id="rId27"/>
    <p:sldId id="275" r:id="rId28"/>
    <p:sldId id="276" r:id="rId29"/>
    <p:sldId id="286" r:id="rId30"/>
    <p:sldId id="277" r:id="rId31"/>
    <p:sldId id="280" r:id="rId32"/>
    <p:sldId id="289"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st User" initials="GU" lastIdx="1" clrIdx="0">
    <p:extLst>
      <p:ext uri="{19B8F6BF-5375-455C-9EA6-DF929625EA0E}">
        <p15:presenceInfo xmlns:p15="http://schemas.microsoft.com/office/powerpoint/2012/main" userId="S::urn:spo:anon#611f1b5c69d3b132d15d2102cb5adfcc843cff112d64b6db66c508b25a33f2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C1D69A-2144-4CA5-A45F-EA68C63E2FB9}" v="1" dt="2023-02-08T20:29:34.0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8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21" Type="http://schemas.openxmlformats.org/officeDocument/2006/relationships/slide" Target="slides/slide15.xml"/><Relationship Id="rId34"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1160EA64-D806-43AC-9DF2-F8C432F32B4C}" type="datetimeFigureOut">
              <a:rPr lang="en-US" dirty="0"/>
              <a:t>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F9C37B-1D36-470B-8223-D6C91242EC14}" type="datetimeFigureOut">
              <a:rPr lang="en-US" dirty="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6F52A-A82B-47A2-A83A-8C4C91F2D59F}" type="datetimeFigureOut">
              <a:rPr lang="en-US" dirty="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469654" y="2386744"/>
            <a:ext cx="9252693"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p>
        </p:txBody>
      </p:sp>
      <p:sp>
        <p:nvSpPr>
          <p:cNvPr id="3" name="Subtitle 2"/>
          <p:cNvSpPr>
            <a:spLocks noGrp="1"/>
          </p:cNvSpPr>
          <p:nvPr>
            <p:ph type="subTitle" idx="1"/>
          </p:nvPr>
        </p:nvSpPr>
        <p:spPr>
          <a:xfrm>
            <a:off x="2695195" y="4352544"/>
            <a:ext cx="6801612"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98E2ECC-91A5-4819-9A35-F02769901C4B}" type="slidenum">
              <a:rPr lang="en-US" smtClean="0"/>
              <a:pPr>
                <a:defRPr/>
              </a:pPr>
              <a:t>‹#›</a:t>
            </a:fld>
            <a:endParaRPr lang="en-US"/>
          </a:p>
        </p:txBody>
      </p:sp>
    </p:spTree>
    <p:extLst>
      <p:ext uri="{BB962C8B-B14F-4D97-AF65-F5344CB8AC3E}">
        <p14:creationId xmlns:p14="http://schemas.microsoft.com/office/powerpoint/2010/main" val="235502398"/>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751D3FA-AD9F-4D99-8001-E844D23BEFB2}" type="slidenum">
              <a:rPr lang="en-US" smtClean="0"/>
              <a:pPr>
                <a:defRPr/>
              </a:pPr>
              <a:t>‹#›</a:t>
            </a:fld>
            <a:endParaRPr lang="en-US"/>
          </a:p>
        </p:txBody>
      </p:sp>
    </p:spTree>
    <p:extLst>
      <p:ext uri="{BB962C8B-B14F-4D97-AF65-F5344CB8AC3E}">
        <p14:creationId xmlns:p14="http://schemas.microsoft.com/office/powerpoint/2010/main" val="3151281160"/>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475232" y="2386744"/>
            <a:ext cx="9253728"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695195" y="4352465"/>
            <a:ext cx="6801612"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9CD0073-806D-4915-ABA1-A348494F92FF}" type="slidenum">
              <a:rPr lang="en-US" smtClean="0"/>
              <a:pPr>
                <a:defRPr/>
              </a:pPr>
              <a:t>‹#›</a:t>
            </a:fld>
            <a:endParaRPr lang="en-US"/>
          </a:p>
        </p:txBody>
      </p:sp>
    </p:spTree>
    <p:extLst>
      <p:ext uri="{BB962C8B-B14F-4D97-AF65-F5344CB8AC3E}">
        <p14:creationId xmlns:p14="http://schemas.microsoft.com/office/powerpoint/2010/main" val="4203102020"/>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69653" y="2638044"/>
            <a:ext cx="438403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316" y="2638044"/>
            <a:ext cx="4387355"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pPr>
              <a:defRPr/>
            </a:pPr>
            <a:endParaRPr lang="en-US"/>
          </a:p>
        </p:txBody>
      </p:sp>
      <p:sp>
        <p:nvSpPr>
          <p:cNvPr id="9" name="Footer Placeholder 8"/>
          <p:cNvSpPr>
            <a:spLocks noGrp="1"/>
          </p:cNvSpPr>
          <p:nvPr>
            <p:ph type="ftr" sz="quarter" idx="11"/>
          </p:nvPr>
        </p:nvSpPr>
        <p:spPr/>
        <p:txBody>
          <a:bodyPr/>
          <a:lstStyle/>
          <a:p>
            <a:pPr>
              <a:defRPr/>
            </a:pPr>
            <a:endParaRPr lang="en-US"/>
          </a:p>
        </p:txBody>
      </p:sp>
      <p:sp>
        <p:nvSpPr>
          <p:cNvPr id="10" name="Slide Number Placeholder 9"/>
          <p:cNvSpPr>
            <a:spLocks noGrp="1"/>
          </p:cNvSpPr>
          <p:nvPr>
            <p:ph type="sldNum" sz="quarter" idx="12"/>
          </p:nvPr>
        </p:nvSpPr>
        <p:spPr/>
        <p:txBody>
          <a:bodyPr/>
          <a:lstStyle/>
          <a:p>
            <a:pPr>
              <a:defRPr/>
            </a:pPr>
            <a:fld id="{FD02BF2C-1CB1-4FB7-BA32-22168AF326B6}" type="slidenum">
              <a:rPr lang="en-US" smtClean="0"/>
              <a:pPr>
                <a:defRPr/>
              </a:pPr>
              <a:t>‹#›</a:t>
            </a:fld>
            <a:endParaRPr lang="en-US"/>
          </a:p>
        </p:txBody>
      </p:sp>
    </p:spTree>
    <p:extLst>
      <p:ext uri="{BB962C8B-B14F-4D97-AF65-F5344CB8AC3E}">
        <p14:creationId xmlns:p14="http://schemas.microsoft.com/office/powerpoint/2010/main" val="252270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69652" y="2313435"/>
            <a:ext cx="4384032"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69652" y="3143250"/>
            <a:ext cx="4384032"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38316" y="3143250"/>
            <a:ext cx="4387355"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6338316" y="2313435"/>
            <a:ext cx="4387355"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D02BF2C-1CB1-4FB7-BA32-22168AF326B6}" type="slidenum">
              <a:rPr lang="en-US" smtClean="0"/>
              <a:pPr>
                <a:defRPr/>
              </a:pPr>
              <a:t>‹#›</a:t>
            </a:fld>
            <a:endParaRPr lang="en-US"/>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48559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999C28A-5A71-46D7-ADD2-F7FD20BABFED}" type="slidenum">
              <a:rPr lang="en-US" smtClean="0"/>
              <a:pPr>
                <a:defRPr/>
              </a:pPr>
              <a:t>‹#›</a:t>
            </a:fld>
            <a:endParaRPr lang="en-US"/>
          </a:p>
        </p:txBody>
      </p:sp>
    </p:spTree>
    <p:extLst>
      <p:ext uri="{BB962C8B-B14F-4D97-AF65-F5344CB8AC3E}">
        <p14:creationId xmlns:p14="http://schemas.microsoft.com/office/powerpoint/2010/main" val="391189476"/>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58E2C2E-087E-4F28-859B-947F96497385}" type="slidenum">
              <a:rPr lang="en-US" smtClean="0"/>
              <a:pPr>
                <a:defRPr/>
              </a:pPr>
              <a:t>‹#›</a:t>
            </a:fld>
            <a:endParaRPr lang="en-US"/>
          </a:p>
        </p:txBody>
      </p:sp>
    </p:spTree>
    <p:extLst>
      <p:ext uri="{BB962C8B-B14F-4D97-AF65-F5344CB8AC3E}">
        <p14:creationId xmlns:p14="http://schemas.microsoft.com/office/powerpoint/2010/main" val="1735691439"/>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54271" y="2243830"/>
            <a:ext cx="4387459"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0620"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pPr>
              <a:defRPr/>
            </a:pPr>
            <a:endParaRPr lang="en-US"/>
          </a:p>
        </p:txBody>
      </p:sp>
      <p:sp>
        <p:nvSpPr>
          <p:cNvPr id="10" name="Footer Placeholder 9"/>
          <p:cNvSpPr>
            <a:spLocks noGrp="1"/>
          </p:cNvSpPr>
          <p:nvPr>
            <p:ph type="ftr" sz="quarter" idx="11"/>
          </p:nvPr>
        </p:nvSpPr>
        <p:spPr>
          <a:xfrm>
            <a:off x="854271" y="6236208"/>
            <a:ext cx="5075197" cy="320040"/>
          </a:xfrm>
        </p:spPr>
        <p:txBody>
          <a:bodyPr>
            <a:normAutofit/>
          </a:bodyPr>
          <a:lstStyle>
            <a:lvl1pPr>
              <a:defRPr>
                <a:solidFill>
                  <a:srgbClr val="FFFFFF">
                    <a:alpha val="70000"/>
                  </a:srgbClr>
                </a:solidFill>
              </a:defRPr>
            </a:lvl1pPr>
          </a:lstStyle>
          <a:p>
            <a:pPr>
              <a:defRPr/>
            </a:pPr>
            <a:endParaRPr lang="en-US"/>
          </a:p>
        </p:txBody>
      </p:sp>
      <p:sp>
        <p:nvSpPr>
          <p:cNvPr id="11" name="Slide Number Placeholder 10"/>
          <p:cNvSpPr>
            <a:spLocks noGrp="1"/>
          </p:cNvSpPr>
          <p:nvPr>
            <p:ph type="sldNum" sz="quarter" idx="12"/>
          </p:nvPr>
        </p:nvSpPr>
        <p:spPr/>
        <p:txBody>
          <a:bodyPr/>
          <a:lstStyle/>
          <a:p>
            <a:pPr>
              <a:defRPr/>
            </a:pPr>
            <a:fld id="{AE5FEDFC-5324-4ABE-A1D6-DC3D0E9D2210}" type="slidenum">
              <a:rPr lang="en-US" smtClean="0"/>
              <a:pPr>
                <a:defRPr/>
              </a:pPr>
              <a:t>‹#›</a:t>
            </a:fld>
            <a:endParaRPr lang="en-US"/>
          </a:p>
        </p:txBody>
      </p:sp>
    </p:spTree>
    <p:extLst>
      <p:ext uri="{BB962C8B-B14F-4D97-AF65-F5344CB8AC3E}">
        <p14:creationId xmlns:p14="http://schemas.microsoft.com/office/powerpoint/2010/main" val="318252109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70A7B3-6521-4DCA-87E5-044747A908C1}" type="datetimeFigureOut">
              <a:rPr lang="en-US" dirty="0"/>
              <a:t>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2"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53440" y="2243828"/>
            <a:ext cx="438912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6096001" y="-42172"/>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50620" y="3549920"/>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a:defRPr/>
            </a:pPr>
            <a:endParaRPr lang="en-US"/>
          </a:p>
        </p:txBody>
      </p:sp>
      <p:sp>
        <p:nvSpPr>
          <p:cNvPr id="9" name="Footer Placeholder 8"/>
          <p:cNvSpPr>
            <a:spLocks noGrp="1"/>
          </p:cNvSpPr>
          <p:nvPr>
            <p:ph type="ftr" sz="quarter" idx="11"/>
          </p:nvPr>
        </p:nvSpPr>
        <p:spPr>
          <a:xfrm>
            <a:off x="853440" y="6236208"/>
            <a:ext cx="5071872" cy="320040"/>
          </a:xfrm>
        </p:spPr>
        <p:txBody>
          <a:bodyPr>
            <a:normAutofit/>
          </a:bodyPr>
          <a:lstStyle>
            <a:lvl1pPr>
              <a:defRPr>
                <a:solidFill>
                  <a:srgbClr val="FFFFFF">
                    <a:alpha val="70000"/>
                  </a:srgbClr>
                </a:solidFill>
              </a:defRPr>
            </a:lvl1pPr>
          </a:lstStyle>
          <a:p>
            <a:pPr>
              <a:defRPr/>
            </a:pPr>
            <a:endParaRPr lang="en-US"/>
          </a:p>
        </p:txBody>
      </p:sp>
      <p:sp>
        <p:nvSpPr>
          <p:cNvPr id="10" name="Slide Number Placeholder 9"/>
          <p:cNvSpPr>
            <a:spLocks noGrp="1"/>
          </p:cNvSpPr>
          <p:nvPr>
            <p:ph type="sldNum" sz="quarter" idx="12"/>
          </p:nvPr>
        </p:nvSpPr>
        <p:spPr/>
        <p:txBody>
          <a:bodyPr/>
          <a:lstStyle/>
          <a:p>
            <a:pPr>
              <a:defRPr/>
            </a:pPr>
            <a:fld id="{FD02BF2C-1CB1-4FB7-BA32-22168AF326B6}" type="slidenum">
              <a:rPr lang="en-US" smtClean="0"/>
              <a:pPr>
                <a:defRPr/>
              </a:pPr>
              <a:t>‹#›</a:t>
            </a:fld>
            <a:endParaRPr lang="en-US"/>
          </a:p>
        </p:txBody>
      </p:sp>
    </p:spTree>
    <p:extLst>
      <p:ext uri="{BB962C8B-B14F-4D97-AF65-F5344CB8AC3E}">
        <p14:creationId xmlns:p14="http://schemas.microsoft.com/office/powerpoint/2010/main" val="39037169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E195205-2D5E-4341-8676-C5A85DAA1C17}" type="slidenum">
              <a:rPr lang="en-US" smtClean="0"/>
              <a:pPr>
                <a:defRPr/>
              </a:pPr>
              <a:t>‹#›</a:t>
            </a:fld>
            <a:endParaRPr lang="en-US"/>
          </a:p>
        </p:txBody>
      </p:sp>
    </p:spTree>
    <p:extLst>
      <p:ext uri="{BB962C8B-B14F-4D97-AF65-F5344CB8AC3E}">
        <p14:creationId xmlns:p14="http://schemas.microsoft.com/office/powerpoint/2010/main" val="1890655167"/>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405288"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41395" y="937260"/>
            <a:ext cx="6288232"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E5EBAEC-1BDB-4640-B661-842F5AF99748}" type="slidenum">
              <a:rPr lang="en-US" smtClean="0"/>
              <a:pPr>
                <a:defRPr/>
              </a:pPr>
              <a:t>‹#›</a:t>
            </a:fld>
            <a:endParaRPr lang="en-US"/>
          </a:p>
        </p:txBody>
      </p:sp>
    </p:spTree>
    <p:extLst>
      <p:ext uri="{BB962C8B-B14F-4D97-AF65-F5344CB8AC3E}">
        <p14:creationId xmlns:p14="http://schemas.microsoft.com/office/powerpoint/2010/main" val="2765191995"/>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2900">
                <a:solidFill>
                  <a:srgbClr val="262626"/>
                </a:solidFill>
              </a:defRPr>
            </a:lvl1pPr>
          </a:lstStyle>
          <a:p>
            <a:r>
              <a:rPr lang="en-US"/>
              <a:t>Click to edit Master title style</a:t>
            </a:r>
          </a:p>
        </p:txBody>
      </p:sp>
      <p:sp>
        <p:nvSpPr>
          <p:cNvPr id="3" name="Subtitle 2"/>
          <p:cNvSpPr>
            <a:spLocks noGrp="1"/>
          </p:cNvSpPr>
          <p:nvPr>
            <p:ph type="subTitle" idx="1"/>
          </p:nvPr>
        </p:nvSpPr>
        <p:spPr>
          <a:xfrm>
            <a:off x="2695195" y="4352544"/>
            <a:ext cx="6801612" cy="1239894"/>
          </a:xfrm>
          <a:noFill/>
        </p:spPr>
        <p:txBody>
          <a:bodyPr>
            <a:normAutofit/>
          </a:bodyPr>
          <a:lstStyle>
            <a:lvl1pPr marL="0" indent="0" algn="ctr">
              <a:buNone/>
              <a:defRPr sz="1500">
                <a:solidFill>
                  <a:schemeClr val="tx1">
                    <a:lumMod val="75000"/>
                    <a:lumOff val="25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Date Placeholder 6"/>
          <p:cNvSpPr>
            <a:spLocks noGrp="1"/>
          </p:cNvSpPr>
          <p:nvPr>
            <p:ph type="dt" sz="half" idx="10"/>
          </p:nvPr>
        </p:nvSpPr>
        <p:spPr/>
        <p:txBody>
          <a:bodyPr/>
          <a:lstStyle/>
          <a:p>
            <a:fld id="{1160EA64-D806-43AC-9DF2-F8C432F32B4C}" type="datetimeFigureOut">
              <a:rPr lang="en-US" dirty="0"/>
              <a:t>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70A7B3-6521-4DCA-87E5-044747A908C1}" type="datetimeFigureOut">
              <a:rPr lang="en-US" dirty="0"/>
              <a:t>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29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695195" y="4352465"/>
            <a:ext cx="6801612" cy="1265082"/>
          </a:xfrm>
        </p:spPr>
        <p:txBody>
          <a:bodyPr anchor="t" anchorCtr="1">
            <a:normAutofit/>
          </a:bodyPr>
          <a:lstStyle>
            <a:lvl1pPr marL="0" indent="0">
              <a:buNone/>
              <a:defRPr sz="1500">
                <a:solidFill>
                  <a:schemeClr val="tx1"/>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317"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AB134690-1557-4C89-A502-4959FE7FAD70}" type="datetimeFigureOut">
              <a:rPr lang="en-US" dirty="0"/>
              <a:t>2/15/2023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5"/>
            <a:ext cx="4270248" cy="704087"/>
          </a:xfrm>
        </p:spPr>
        <p:txBody>
          <a:bodyPr anchor="b" anchorCtr="1">
            <a:normAutofit/>
          </a:bodyPr>
          <a:lstStyle>
            <a:lvl1pPr marL="0" indent="0" algn="ctr">
              <a:buNone/>
              <a:defRPr sz="1400" b="0" cap="all" spc="75" baseline="0">
                <a:solidFill>
                  <a:schemeClr val="accent2">
                    <a:lumMod val="75000"/>
                  </a:schemeClr>
                </a:solidFill>
              </a:defRPr>
            </a:lvl1pPr>
            <a:lvl2pPr marL="342900" indent="0">
              <a:buNone/>
              <a:defRPr sz="14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38317"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6338316" y="2313435"/>
            <a:ext cx="4270248" cy="704087"/>
          </a:xfrm>
        </p:spPr>
        <p:txBody>
          <a:bodyPr anchor="b" anchorCtr="1">
            <a:normAutofit/>
          </a:bodyPr>
          <a:lstStyle>
            <a:lvl1pPr marL="0" indent="0" algn="ctr">
              <a:buNone/>
              <a:defRPr sz="1400" b="0" cap="all" spc="75" baseline="0">
                <a:solidFill>
                  <a:schemeClr val="accent2">
                    <a:lumMod val="75000"/>
                  </a:schemeClr>
                </a:solidFill>
              </a:defRPr>
            </a:lvl1pPr>
            <a:lvl2pPr marL="342900" indent="0">
              <a:buNone/>
              <a:defRPr sz="14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037C31-9E7A-4F99-8774-A0E530DE1A42}" type="datetimeFigureOut">
              <a:rPr lang="en-US" dirty="0"/>
              <a:t>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2/15/2023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30"/>
            <a:ext cx="4486656" cy="1141497"/>
          </a:xfrm>
          <a:solidFill>
            <a:srgbClr val="FFFFFF"/>
          </a:solidFill>
          <a:ln>
            <a:solidFill>
              <a:srgbClr val="404040"/>
            </a:solidFill>
          </a:ln>
        </p:spPr>
        <p:txBody>
          <a:bodyPr anchor="ctr" anchorCtr="1">
            <a:normAutofit/>
          </a:bodyPr>
          <a:lstStyle>
            <a:lvl1pPr>
              <a:defRPr sz="1700">
                <a:solidFill>
                  <a:srgbClr val="262626"/>
                </a:solidFill>
              </a:defRPr>
            </a:lvl1pPr>
          </a:lstStyle>
          <a:p>
            <a:r>
              <a:rPr lang="en-US"/>
              <a:t>Click to edit Master title style</a:t>
            </a:r>
          </a:p>
        </p:txBody>
      </p:sp>
      <p:sp>
        <p:nvSpPr>
          <p:cNvPr id="3" name="Content Placeholder 2"/>
          <p:cNvSpPr>
            <a:spLocks noGrp="1"/>
          </p:cNvSpPr>
          <p:nvPr>
            <p:ph idx="1"/>
          </p:nvPr>
        </p:nvSpPr>
        <p:spPr>
          <a:xfrm>
            <a:off x="6736080" y="804672"/>
            <a:ext cx="4815840" cy="5248656"/>
          </a:xfrm>
        </p:spPr>
        <p:txBody>
          <a:bodyPr>
            <a:normAutofit/>
          </a:bodyPr>
          <a:lstStyle>
            <a:lvl1pPr>
              <a:defRPr sz="14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100">
                <a:solidFill>
                  <a:srgbClr val="FFFFFF"/>
                </a:solidFill>
              </a:defRPr>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2/15/2023</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2"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9" cy="1134640"/>
          </a:xfrm>
          <a:solidFill>
            <a:srgbClr val="FFFFFF"/>
          </a:solidFill>
          <a:ln>
            <a:solidFill>
              <a:srgbClr val="404040"/>
            </a:solidFill>
          </a:ln>
        </p:spPr>
        <p:txBody>
          <a:bodyPr anchor="ctr" anchorCtr="1">
            <a:noAutofit/>
          </a:bodyPr>
          <a:lstStyle>
            <a:lvl1pPr>
              <a:defRPr sz="17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6096001" y="0"/>
            <a:ext cx="6102097" cy="6858000"/>
          </a:xfrm>
          <a:solidFill>
            <a:schemeClr val="bg1">
              <a:lumMod val="75000"/>
            </a:schemeClr>
          </a:solidFill>
        </p:spPr>
        <p:txBody>
          <a:bodyPr anchor="t"/>
          <a:lstStyle>
            <a:lvl1pPr marL="0" indent="0">
              <a:buNone/>
              <a:defRPr sz="2400">
                <a:solidFill>
                  <a:schemeClr val="bg1">
                    <a:lumMod val="85000"/>
                    <a:lumOff val="1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115568" y="3549920"/>
            <a:ext cx="3794760" cy="2194037"/>
          </a:xfrm>
        </p:spPr>
        <p:txBody>
          <a:bodyPr anchor="t" anchorCtr="1">
            <a:normAutofit/>
          </a:bodyPr>
          <a:lstStyle>
            <a:lvl1pPr marL="0" indent="0" algn="ctr">
              <a:buNone/>
              <a:defRPr sz="1100">
                <a:solidFill>
                  <a:srgbClr val="FFFFFF"/>
                </a:solidFill>
              </a:defRPr>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2/15/2023</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F9C37B-1D36-470B-8223-D6C91242EC14}" type="datetimeFigureOut">
              <a:rPr lang="en-US" dirty="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31137"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6F52A-A82B-47A2-A83A-8C4C91F2D59F}" type="datetimeFigureOut">
              <a:rPr lang="en-US" dirty="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AB134690-1557-4C89-A502-4959FE7FAD70}" type="datetimeFigureOut">
              <a:rPr lang="en-US" dirty="0"/>
              <a:t>2/15/2023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037C31-9E7A-4F99-8774-A0E530DE1A42}" type="datetimeFigureOut">
              <a:rPr lang="en-US" dirty="0"/>
              <a:t>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2/15/2023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2/15/2023</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2/15/2023</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2/15/2023</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71924" y="6238816"/>
            <a:ext cx="2753747" cy="323968"/>
          </a:xfrm>
          <a:prstGeom prst="rect">
            <a:avLst/>
          </a:prstGeom>
        </p:spPr>
        <p:txBody>
          <a:bodyPr vert="horz" lIns="91440" tIns="45720" rIns="91440" bIns="45720" rtlCol="0" anchor="ctr"/>
          <a:lstStyle>
            <a:lvl1pPr algn="r">
              <a:defRPr sz="1000">
                <a:solidFill>
                  <a:schemeClr val="tx1">
                    <a:alpha val="70000"/>
                  </a:schemeClr>
                </a:solidFill>
              </a:defRPr>
            </a:lvl1pPr>
          </a:lstStyle>
          <a:p>
            <a:pPr>
              <a:defRPr/>
            </a:pPr>
            <a:endParaRPr lang="en-US"/>
          </a:p>
        </p:txBody>
      </p:sp>
      <p:sp>
        <p:nvSpPr>
          <p:cNvPr id="5" name="Footer Placeholder 4"/>
          <p:cNvSpPr>
            <a:spLocks noGrp="1"/>
          </p:cNvSpPr>
          <p:nvPr>
            <p:ph type="ftr" sz="quarter" idx="3"/>
          </p:nvPr>
        </p:nvSpPr>
        <p:spPr>
          <a:xfrm>
            <a:off x="1469652" y="6236208"/>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pPr>
              <a:defRPr/>
            </a:pPr>
            <a:endParaRPr lang="en-US"/>
          </a:p>
        </p:txBody>
      </p:sp>
      <p:sp>
        <p:nvSpPr>
          <p:cNvPr id="6" name="Slide Number Placeholder 5"/>
          <p:cNvSpPr>
            <a:spLocks noGrp="1"/>
          </p:cNvSpPr>
          <p:nvPr>
            <p:ph type="sldNum" sz="quarter" idx="4"/>
          </p:nvPr>
        </p:nvSpPr>
        <p:spPr>
          <a:xfrm>
            <a:off x="10986816" y="6217920"/>
            <a:ext cx="48768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pPr>
              <a:defRPr/>
            </a:pPr>
            <a:fld id="{FD02BF2C-1CB1-4FB7-BA32-22168AF326B6}" type="slidenum">
              <a:rPr lang="en-US" smtClean="0"/>
              <a:pPr>
                <a:defRPr/>
              </a:pPr>
              <a:t>‹#›</a:t>
            </a:fld>
            <a:endParaRPr lang="en-US"/>
          </a:p>
        </p:txBody>
      </p:sp>
    </p:spTree>
    <p:extLst>
      <p:ext uri="{BB962C8B-B14F-4D97-AF65-F5344CB8AC3E}">
        <p14:creationId xmlns:p14="http://schemas.microsoft.com/office/powerpoint/2010/main" val="16497619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ransition spd="med">
    <p:fade/>
  </p:transition>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231136" y="2638046"/>
            <a:ext cx="7729728" cy="31019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21429" y="6238816"/>
            <a:ext cx="2753747" cy="323968"/>
          </a:xfrm>
          <a:prstGeom prst="rect">
            <a:avLst/>
          </a:prstGeom>
        </p:spPr>
        <p:txBody>
          <a:bodyPr vert="horz" lIns="91440" tIns="45720" rIns="91440" bIns="45720" rtlCol="0" anchor="ctr"/>
          <a:lstStyle>
            <a:lvl1pPr algn="r">
              <a:defRPr sz="800">
                <a:solidFill>
                  <a:schemeClr val="tx1">
                    <a:alpha val="70000"/>
                  </a:schemeClr>
                </a:solidFill>
              </a:defRPr>
            </a:lvl1pPr>
          </a:lstStyle>
          <a:p>
            <a:fld id="{1160EA64-D806-43AC-9DF2-F8C432F32B4C}" type="datetimeFigureOut">
              <a:rPr lang="en-US" dirty="0"/>
              <a:t>2/15/2023</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8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3"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800" spc="0" baseline="0">
                <a:solidFill>
                  <a:srgbClr val="FFFFFF"/>
                </a:solidFill>
              </a:defRPr>
            </a:lvl1pPr>
          </a:lstStyle>
          <a:p>
            <a:fld id="{8A7A6979-0714-4377-B894-6BE4C2D6E202}"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sldNum="0" hdr="0" ftr="0" dt="0"/>
  <p:txStyles>
    <p:title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40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4.xml"/><Relationship Id="rId4" Type="http://schemas.openxmlformats.org/officeDocument/2006/relationships/image" Target="cid:image001.png@01D69024.AD2C1CA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3.png"/><Relationship Id="rId1" Type="http://schemas.openxmlformats.org/officeDocument/2006/relationships/slideLayout" Target="../slideLayouts/slideLayout30.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cid:image001.png@01D69024.AD2C1CA0" TargetMode="External"/><Relationship Id="rId2" Type="http://schemas.openxmlformats.org/officeDocument/2006/relationships/image" Target="../media/image9.png"/><Relationship Id="rId1" Type="http://schemas.openxmlformats.org/officeDocument/2006/relationships/slideLayout" Target="../slideLayouts/slideLayout30.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3.png"/><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3.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370" y="707066"/>
            <a:ext cx="10357448" cy="1645920"/>
          </a:xfrm>
        </p:spPr>
        <p:txBody>
          <a:bodyPr>
            <a:normAutofit fontScale="90000"/>
          </a:bodyPr>
          <a:lstStyle/>
          <a:p>
            <a:r>
              <a:rPr lang="en-US" dirty="0"/>
              <a:t>Welcome to</a:t>
            </a:r>
            <a:br>
              <a:rPr lang="en-US" dirty="0"/>
            </a:br>
            <a:r>
              <a:rPr lang="en-US" dirty="0"/>
              <a:t>Michael a. Riffel Catholic high school</a:t>
            </a:r>
          </a:p>
        </p:txBody>
      </p:sp>
      <p:pic>
        <p:nvPicPr>
          <p:cNvPr id="4" name="Picture 11" descr="thank you no logo"/>
          <p:cNvPicPr>
            <a:picLocks noChangeAspect="1" noChangeArrowheads="1"/>
          </p:cNvPicPr>
          <p:nvPr/>
        </p:nvPicPr>
        <p:blipFill>
          <a:blip r:embed="rId2">
            <a:extLst>
              <a:ext uri="{28A0092B-C50C-407E-A947-70E740481C1C}">
                <a14:useLocalDpi xmlns:a14="http://schemas.microsoft.com/office/drawing/2010/main" val="0"/>
              </a:ext>
            </a:extLst>
          </a:blip>
          <a:srcRect t="13333" b="33333"/>
          <a:stretch>
            <a:fillRect/>
          </a:stretch>
        </p:blipFill>
        <p:spPr bwMode="auto">
          <a:xfrm>
            <a:off x="3088037" y="2532117"/>
            <a:ext cx="5334000"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1469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1C7BB-556B-41CB-A626-FB77D12BA3F0}"/>
              </a:ext>
            </a:extLst>
          </p:cNvPr>
          <p:cNvSpPr>
            <a:spLocks noGrp="1"/>
          </p:cNvSpPr>
          <p:nvPr>
            <p:ph type="title"/>
          </p:nvPr>
        </p:nvSpPr>
        <p:spPr/>
        <p:txBody>
          <a:bodyPr>
            <a:normAutofit/>
          </a:bodyPr>
          <a:lstStyle/>
          <a:p>
            <a:r>
              <a:rPr lang="en-US" sz="2800"/>
              <a:t>Tools for success</a:t>
            </a:r>
          </a:p>
        </p:txBody>
      </p:sp>
      <p:sp>
        <p:nvSpPr>
          <p:cNvPr id="3" name="TextBox 2">
            <a:extLst>
              <a:ext uri="{FF2B5EF4-FFF2-40B4-BE49-F238E27FC236}">
                <a16:creationId xmlns:a16="http://schemas.microsoft.com/office/drawing/2014/main" id="{F3B63F20-9A7E-4E02-8106-7AC8EDB889EC}"/>
              </a:ext>
            </a:extLst>
          </p:cNvPr>
          <p:cNvSpPr txBox="1"/>
          <p:nvPr/>
        </p:nvSpPr>
        <p:spPr>
          <a:xfrm>
            <a:off x="3061658" y="2545872"/>
            <a:ext cx="5698884" cy="265457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400">
                <a:latin typeface="Gill Sans MT"/>
                <a:cs typeface="Arial"/>
              </a:rPr>
              <a:t>1. Attendance – Regular and Punctual</a:t>
            </a:r>
            <a:endParaRPr lang="en-US">
              <a:latin typeface="Gill Sans MT"/>
              <a:cs typeface="Arial"/>
            </a:endParaRPr>
          </a:p>
          <a:p>
            <a:endParaRPr lang="en-US" sz="2400"/>
          </a:p>
          <a:p>
            <a:r>
              <a:rPr lang="en-US" sz="2400"/>
              <a:t>2. Positive and Willing Attitude</a:t>
            </a:r>
          </a:p>
          <a:p>
            <a:endParaRPr lang="en-US" sz="2400"/>
          </a:p>
          <a:p>
            <a:r>
              <a:rPr lang="en-US" sz="2400"/>
              <a:t>3. Completion of Assignments</a:t>
            </a:r>
          </a:p>
          <a:p>
            <a:endParaRPr lang="en-US" sz="2400"/>
          </a:p>
          <a:p>
            <a:r>
              <a:rPr lang="en-US" sz="2400"/>
              <a:t>4. Preparation for class</a:t>
            </a:r>
          </a:p>
        </p:txBody>
      </p:sp>
      <p:pic>
        <p:nvPicPr>
          <p:cNvPr id="5" name="Picture 4" descr="cid:image001.png@01D69024.AD2C1CA0">
            <a:extLst>
              <a:ext uri="{FF2B5EF4-FFF2-40B4-BE49-F238E27FC236}">
                <a16:creationId xmlns:a16="http://schemas.microsoft.com/office/drawing/2014/main" id="{BA10EFFE-8C86-433D-B560-A67F7611C020}"/>
              </a:ext>
            </a:extLst>
          </p:cNvPr>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443624" y="5200445"/>
            <a:ext cx="1575849" cy="1653415"/>
          </a:xfrm>
          <a:prstGeom prst="rect">
            <a:avLst/>
          </a:prstGeom>
          <a:noFill/>
          <a:ln>
            <a:noFill/>
          </a:ln>
        </p:spPr>
      </p:pic>
    </p:spTree>
    <p:extLst>
      <p:ext uri="{BB962C8B-B14F-4D97-AF65-F5344CB8AC3E}">
        <p14:creationId xmlns:p14="http://schemas.microsoft.com/office/powerpoint/2010/main" val="284267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197" y="2673520"/>
            <a:ext cx="3364992" cy="856123"/>
          </a:xfrm>
        </p:spPr>
        <p:txBody>
          <a:bodyPr>
            <a:noAutofit/>
          </a:bodyPr>
          <a:lstStyle/>
          <a:p>
            <a:r>
              <a:rPr lang="en-US" sz="2200"/>
              <a:t>How will you be supported?</a:t>
            </a:r>
          </a:p>
        </p:txBody>
      </p:sp>
      <p:sp>
        <p:nvSpPr>
          <p:cNvPr id="3" name="Content Placeholder 2"/>
          <p:cNvSpPr>
            <a:spLocks noGrp="1"/>
          </p:cNvSpPr>
          <p:nvPr>
            <p:ph idx="1"/>
          </p:nvPr>
        </p:nvSpPr>
        <p:spPr>
          <a:xfrm>
            <a:off x="6220487" y="506291"/>
            <a:ext cx="5078133" cy="5386971"/>
          </a:xfrm>
        </p:spPr>
        <p:txBody>
          <a:bodyPr vert="horz" lIns="68580" tIns="34290" rIns="68580" bIns="34290" rtlCol="0" anchor="t">
            <a:noAutofit/>
          </a:bodyPr>
          <a:lstStyle/>
          <a:p>
            <a:pPr>
              <a:spcBef>
                <a:spcPct val="20000"/>
              </a:spcBef>
              <a:spcAft>
                <a:spcPct val="0"/>
              </a:spcAft>
              <a:buFont typeface="Arial,Sans-Serif" panose="020B0604020202020204" pitchFamily="34" charset="0"/>
            </a:pPr>
            <a:r>
              <a:rPr lang="en-CA" sz="2000" b="1">
                <a:solidFill>
                  <a:srgbClr val="FF0000"/>
                </a:solidFill>
                <a:ea typeface="+mn-lt"/>
                <a:cs typeface="+mn-lt"/>
              </a:rPr>
              <a:t>Student Services </a:t>
            </a:r>
            <a:r>
              <a:rPr lang="en-CA" sz="2000">
                <a:ea typeface="+mn-lt"/>
                <a:cs typeface="+mn-lt"/>
              </a:rPr>
              <a:t>– personal and/or post-secondary counselling, available during the school day by drop-in or appointment</a:t>
            </a:r>
          </a:p>
          <a:p>
            <a:pPr>
              <a:spcBef>
                <a:spcPct val="20000"/>
              </a:spcBef>
              <a:spcAft>
                <a:spcPct val="0"/>
              </a:spcAft>
              <a:buFont typeface="Arial,Sans-Serif" panose="020B0604020202020204" pitchFamily="34" charset="0"/>
            </a:pPr>
            <a:r>
              <a:rPr lang="en-CA" sz="2000" b="1">
                <a:solidFill>
                  <a:srgbClr val="FF0000"/>
                </a:solidFill>
                <a:ea typeface="+mn-lt"/>
                <a:cs typeface="+mn-lt"/>
              </a:rPr>
              <a:t>Family Support Worker </a:t>
            </a:r>
            <a:r>
              <a:rPr lang="en-CA" sz="2000">
                <a:ea typeface="+mn-lt"/>
                <a:cs typeface="+mn-lt"/>
              </a:rPr>
              <a:t>– personal counselling and/or family outreach support</a:t>
            </a:r>
            <a:endParaRPr lang="en-US" sz="2000">
              <a:ea typeface="+mn-lt"/>
              <a:cs typeface="+mn-lt"/>
            </a:endParaRPr>
          </a:p>
          <a:p>
            <a:pPr>
              <a:spcBef>
                <a:spcPct val="20000"/>
              </a:spcBef>
              <a:spcAft>
                <a:spcPct val="0"/>
              </a:spcAft>
              <a:buFont typeface="Arial,Sans-Serif" panose="020B0604020202020204" pitchFamily="34" charset="0"/>
            </a:pPr>
            <a:r>
              <a:rPr lang="en-CA" sz="2000" b="1">
                <a:solidFill>
                  <a:srgbClr val="FF0000"/>
                </a:solidFill>
                <a:ea typeface="+mn-lt"/>
                <a:cs typeface="+mn-lt"/>
              </a:rPr>
              <a:t>Drug &amp; Alcohol Counsellor </a:t>
            </a:r>
            <a:r>
              <a:rPr lang="en-CA" sz="2000">
                <a:ea typeface="+mn-lt"/>
                <a:cs typeface="+mn-lt"/>
              </a:rPr>
              <a:t>– family and/or personal addictions support and awareness-building</a:t>
            </a:r>
          </a:p>
          <a:p>
            <a:pPr>
              <a:spcBef>
                <a:spcPct val="20000"/>
              </a:spcBef>
              <a:spcAft>
                <a:spcPct val="0"/>
              </a:spcAft>
              <a:buFont typeface="Arial,Sans-Serif" panose="020B0604020202020204" pitchFamily="34" charset="0"/>
            </a:pPr>
            <a:r>
              <a:rPr lang="en-CA" sz="2000" b="1">
                <a:solidFill>
                  <a:srgbClr val="FF0000"/>
                </a:solidFill>
                <a:ea typeface="+mn-lt"/>
                <a:cs typeface="+mn-lt"/>
              </a:rPr>
              <a:t>Indigenous High School Advisor</a:t>
            </a:r>
            <a:r>
              <a:rPr lang="en-CA" sz="2000">
                <a:solidFill>
                  <a:srgbClr val="000000"/>
                </a:solidFill>
                <a:ea typeface="+mn-lt"/>
                <a:cs typeface="+mn-lt"/>
              </a:rPr>
              <a:t> – relationship-building, connecting students to helpful resources for school success</a:t>
            </a:r>
          </a:p>
          <a:p>
            <a:pPr>
              <a:spcBef>
                <a:spcPct val="20000"/>
              </a:spcBef>
              <a:spcAft>
                <a:spcPct val="0"/>
              </a:spcAft>
            </a:pPr>
            <a:r>
              <a:rPr lang="en-CA" sz="2000" b="1">
                <a:solidFill>
                  <a:srgbClr val="FF0000"/>
                </a:solidFill>
                <a:ea typeface="+mn-lt"/>
                <a:cs typeface="+mn-lt"/>
              </a:rPr>
              <a:t>Mental Health and Wellness Specialist – </a:t>
            </a:r>
            <a:r>
              <a:rPr lang="en-CA" sz="2000">
                <a:ea typeface="+mn-lt"/>
                <a:cs typeface="+mn-lt"/>
              </a:rPr>
              <a:t>creates programming to build awareness on mental health topics and reduce stigma</a:t>
            </a:r>
            <a:endParaRPr lang="en-CA" sz="2000"/>
          </a:p>
          <a:p>
            <a:pPr>
              <a:spcBef>
                <a:spcPct val="20000"/>
              </a:spcBef>
              <a:spcAft>
                <a:spcPct val="0"/>
              </a:spcAft>
            </a:pPr>
            <a:r>
              <a:rPr lang="en-CA" sz="2000" b="1">
                <a:solidFill>
                  <a:srgbClr val="FF0000"/>
                </a:solidFill>
              </a:rPr>
              <a:t>EAL Program</a:t>
            </a:r>
            <a:r>
              <a:rPr lang="en-CA" sz="2000"/>
              <a:t> – supports culturally and linguistically diverse students in achieving grade level outcomes in the regular classroom.</a:t>
            </a:r>
            <a:endParaRPr lang="en-CA" sz="2000">
              <a:ea typeface="+mn-lt"/>
              <a:cs typeface="+mn-lt"/>
            </a:endParaRPr>
          </a:p>
          <a:p>
            <a:pPr>
              <a:spcBef>
                <a:spcPct val="20000"/>
              </a:spcBef>
              <a:spcAft>
                <a:spcPct val="0"/>
              </a:spcAft>
              <a:buFont typeface="Arial,Sans-Serif" panose="020B0604020202020204" pitchFamily="34" charset="0"/>
            </a:pPr>
            <a:endParaRPr lang="en-CA" sz="2000"/>
          </a:p>
          <a:p>
            <a:pPr>
              <a:spcBef>
                <a:spcPct val="20000"/>
              </a:spcBef>
              <a:spcAft>
                <a:spcPct val="0"/>
              </a:spcAft>
              <a:buFont typeface="Arial,Sans-Serif" panose="020B0604020202020204" pitchFamily="34" charset="0"/>
            </a:pPr>
            <a:endParaRPr lang="en-CA" sz="2000"/>
          </a:p>
          <a:p>
            <a:endParaRPr lang="en-US" sz="2000"/>
          </a:p>
        </p:txBody>
      </p:sp>
      <p:pic>
        <p:nvPicPr>
          <p:cNvPr id="5" name="Picture 4" descr="cid:image001.png@01D69024.AD2C1CA0">
            <a:extLst>
              <a:ext uri="{FF2B5EF4-FFF2-40B4-BE49-F238E27FC236}">
                <a16:creationId xmlns:a16="http://schemas.microsoft.com/office/drawing/2014/main" id="{D940807B-8F2E-4450-96B7-D95DE021DCF9}"/>
              </a:ext>
            </a:extLst>
          </p:cNvPr>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44872" y="5363821"/>
            <a:ext cx="1388193" cy="1499878"/>
          </a:xfrm>
          <a:prstGeom prst="rect">
            <a:avLst/>
          </a:prstGeom>
          <a:noFill/>
          <a:ln>
            <a:noFill/>
          </a:ln>
        </p:spPr>
      </p:pic>
    </p:spTree>
    <p:extLst>
      <p:ext uri="{BB962C8B-B14F-4D97-AF65-F5344CB8AC3E}">
        <p14:creationId xmlns:p14="http://schemas.microsoft.com/office/powerpoint/2010/main" val="1932901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672" y="2572879"/>
            <a:ext cx="3364992" cy="856123"/>
          </a:xfrm>
        </p:spPr>
        <p:txBody>
          <a:bodyPr>
            <a:noAutofit/>
          </a:bodyPr>
          <a:lstStyle/>
          <a:p>
            <a:r>
              <a:rPr lang="en-US" sz="2200"/>
              <a:t>How will you be supported?</a:t>
            </a:r>
          </a:p>
        </p:txBody>
      </p:sp>
      <p:sp>
        <p:nvSpPr>
          <p:cNvPr id="3" name="Content Placeholder 2"/>
          <p:cNvSpPr>
            <a:spLocks noGrp="1"/>
          </p:cNvSpPr>
          <p:nvPr>
            <p:ph idx="1"/>
          </p:nvPr>
        </p:nvSpPr>
        <p:spPr>
          <a:xfrm>
            <a:off x="6155174" y="256667"/>
            <a:ext cx="4567222" cy="4951543"/>
          </a:xfrm>
        </p:spPr>
        <p:txBody>
          <a:bodyPr vert="horz" lIns="68580" tIns="34290" rIns="68580" bIns="34290" rtlCol="0" anchor="t">
            <a:noAutofit/>
          </a:bodyPr>
          <a:lstStyle/>
          <a:p>
            <a:pPr marL="0" indent="0">
              <a:spcBef>
                <a:spcPct val="20000"/>
              </a:spcBef>
              <a:spcAft>
                <a:spcPct val="0"/>
              </a:spcAft>
              <a:buNone/>
            </a:pPr>
            <a:endParaRPr lang="en-CA" sz="2000">
              <a:solidFill>
                <a:srgbClr val="000000"/>
              </a:solidFill>
              <a:ea typeface="+mn-lt"/>
              <a:cs typeface="+mn-lt"/>
            </a:endParaRPr>
          </a:p>
          <a:p>
            <a:pPr>
              <a:spcBef>
                <a:spcPct val="20000"/>
              </a:spcBef>
              <a:spcAft>
                <a:spcPct val="0"/>
              </a:spcAft>
              <a:buFont typeface="Arial,Sans-Serif" panose="020B0604020202020204" pitchFamily="34" charset="0"/>
            </a:pPr>
            <a:r>
              <a:rPr lang="en-CA" sz="2000" b="1">
                <a:solidFill>
                  <a:srgbClr val="FF0000"/>
                </a:solidFill>
                <a:ea typeface="+mn-lt"/>
                <a:cs typeface="+mn-lt"/>
              </a:rPr>
              <a:t>Nutrition Program</a:t>
            </a:r>
            <a:r>
              <a:rPr lang="en-CA" sz="2000">
                <a:ea typeface="+mn-lt"/>
                <a:cs typeface="+mn-lt"/>
              </a:rPr>
              <a:t> – healthy and delicious breakfast, snack, and lunch options at a reduced cost</a:t>
            </a:r>
            <a:endParaRPr lang="en-CA" sz="2000" b="1">
              <a:solidFill>
                <a:srgbClr val="FF0000"/>
              </a:solidFill>
              <a:ea typeface="+mn-lt"/>
              <a:cs typeface="+mn-lt"/>
            </a:endParaRPr>
          </a:p>
          <a:p>
            <a:pPr>
              <a:spcBef>
                <a:spcPct val="20000"/>
              </a:spcBef>
              <a:spcAft>
                <a:spcPct val="0"/>
              </a:spcAft>
              <a:buFont typeface="Arial,Sans-Serif" panose="020B0604020202020204" pitchFamily="34" charset="0"/>
            </a:pPr>
            <a:r>
              <a:rPr lang="en-CA" sz="2000" b="1">
                <a:solidFill>
                  <a:srgbClr val="FF0000"/>
                </a:solidFill>
                <a:ea typeface="+mn-lt"/>
                <a:cs typeface="+mn-lt"/>
              </a:rPr>
              <a:t>Grade 9 Mentorship </a:t>
            </a:r>
            <a:r>
              <a:rPr lang="en-CA" sz="2000">
                <a:ea typeface="+mn-lt"/>
                <a:cs typeface="+mn-lt"/>
              </a:rPr>
              <a:t>– </a:t>
            </a:r>
            <a:r>
              <a:rPr lang="en-CA" sz="2000">
                <a:solidFill>
                  <a:srgbClr val="000000"/>
                </a:solidFill>
                <a:ea typeface="+mn-lt"/>
                <a:cs typeface="+mn-lt"/>
              </a:rPr>
              <a:t>relationship-building</a:t>
            </a:r>
            <a:r>
              <a:rPr lang="en-CA" sz="2000">
                <a:ea typeface="+mn-lt"/>
                <a:cs typeface="+mn-lt"/>
              </a:rPr>
              <a:t> with Grade 9s to help incorporate strategies for school success</a:t>
            </a:r>
            <a:endParaRPr lang="en-CA"/>
          </a:p>
          <a:p>
            <a:pPr>
              <a:spcBef>
                <a:spcPct val="20000"/>
              </a:spcBef>
              <a:spcAft>
                <a:spcPct val="0"/>
              </a:spcAft>
              <a:buFont typeface="Arial,Sans-Serif" panose="020B0604020202020204" pitchFamily="34" charset="0"/>
            </a:pPr>
            <a:r>
              <a:rPr lang="en-CA" sz="2000" b="1">
                <a:solidFill>
                  <a:srgbClr val="FF0000"/>
                </a:solidFill>
                <a:ea typeface="+mn-lt"/>
                <a:cs typeface="+mn-lt"/>
              </a:rPr>
              <a:t>Learning Resource </a:t>
            </a:r>
            <a:r>
              <a:rPr lang="en-CA" sz="2000">
                <a:ea typeface="+mn-lt"/>
                <a:cs typeface="+mn-lt"/>
              </a:rPr>
              <a:t>– ELA or Math pathway that allows for increased time and attention in learning concepts </a:t>
            </a:r>
            <a:endParaRPr lang="en-US" sz="2000">
              <a:ea typeface="+mn-lt"/>
              <a:cs typeface="+mn-lt"/>
            </a:endParaRPr>
          </a:p>
          <a:p>
            <a:pPr>
              <a:spcBef>
                <a:spcPct val="20000"/>
              </a:spcBef>
              <a:spcAft>
                <a:spcPct val="0"/>
              </a:spcAft>
              <a:buFont typeface="Arial,Sans-Serif" panose="020B0604020202020204" pitchFamily="34" charset="0"/>
            </a:pPr>
            <a:r>
              <a:rPr lang="en-CA" sz="2000" b="1">
                <a:solidFill>
                  <a:srgbClr val="FF0000"/>
                </a:solidFill>
                <a:ea typeface="+mn-lt"/>
                <a:cs typeface="+mn-lt"/>
              </a:rPr>
              <a:t>Tutorial Periods </a:t>
            </a:r>
            <a:r>
              <a:rPr lang="en-CA" sz="2000">
                <a:ea typeface="+mn-lt"/>
                <a:cs typeface="+mn-lt"/>
              </a:rPr>
              <a:t>– timetabled, teacher-supervised periods that replace an elective course if you are experiencing challenges in subject such as ELA or Math</a:t>
            </a:r>
            <a:endParaRPr lang="en-US" sz="2000">
              <a:ea typeface="+mn-lt"/>
              <a:cs typeface="+mn-lt"/>
            </a:endParaRPr>
          </a:p>
          <a:p>
            <a:pPr>
              <a:spcBef>
                <a:spcPct val="20000"/>
              </a:spcBef>
              <a:spcAft>
                <a:spcPct val="0"/>
              </a:spcAft>
              <a:buFont typeface="Arial,Sans-Serif" panose="020B0604020202020204" pitchFamily="34" charset="0"/>
            </a:pPr>
            <a:r>
              <a:rPr lang="en-CA" sz="2000" b="1">
                <a:solidFill>
                  <a:srgbClr val="FF0000"/>
                </a:solidFill>
                <a:ea typeface="+mn-lt"/>
                <a:cs typeface="+mn-lt"/>
              </a:rPr>
              <a:t>Peer Tutoring </a:t>
            </a:r>
            <a:r>
              <a:rPr lang="en-CA" sz="2000">
                <a:ea typeface="+mn-lt"/>
                <a:cs typeface="+mn-lt"/>
              </a:rPr>
              <a:t>– once-weekly noon hour subject-area help provided by student volunteers</a:t>
            </a:r>
          </a:p>
          <a:p>
            <a:endParaRPr lang="en-US" sz="2000"/>
          </a:p>
        </p:txBody>
      </p:sp>
      <p:pic>
        <p:nvPicPr>
          <p:cNvPr id="5" name="Picture 4" descr="cid:image001.png@01D69024.AD2C1CA0">
            <a:extLst>
              <a:ext uri="{FF2B5EF4-FFF2-40B4-BE49-F238E27FC236}">
                <a16:creationId xmlns:a16="http://schemas.microsoft.com/office/drawing/2014/main" id="{ED9AB47A-28F0-4EA3-98C6-8E6BC970C646}"/>
              </a:ext>
            </a:extLst>
          </p:cNvPr>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472469" y="5199190"/>
            <a:ext cx="1575849" cy="1653415"/>
          </a:xfrm>
          <a:prstGeom prst="rect">
            <a:avLst/>
          </a:prstGeom>
          <a:noFill/>
          <a:ln>
            <a:noFill/>
          </a:ln>
        </p:spPr>
      </p:pic>
    </p:spTree>
    <p:extLst>
      <p:ext uri="{BB962C8B-B14F-4D97-AF65-F5344CB8AC3E}">
        <p14:creationId xmlns:p14="http://schemas.microsoft.com/office/powerpoint/2010/main" val="2600233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a:t>Grade 9 courses</a:t>
            </a:r>
          </a:p>
        </p:txBody>
      </p:sp>
      <p:sp>
        <p:nvSpPr>
          <p:cNvPr id="3" name="Content Placeholder 2"/>
          <p:cNvSpPr>
            <a:spLocks noGrp="1"/>
          </p:cNvSpPr>
          <p:nvPr>
            <p:ph idx="1"/>
          </p:nvPr>
        </p:nvSpPr>
        <p:spPr>
          <a:xfrm>
            <a:off x="3153809" y="2367698"/>
            <a:ext cx="7227864" cy="3951460"/>
          </a:xfrm>
        </p:spPr>
        <p:txBody>
          <a:bodyPr vert="horz" lIns="68580" tIns="34290" rIns="68580" bIns="34290" rtlCol="0" anchor="t">
            <a:noAutofit/>
          </a:bodyPr>
          <a:lstStyle/>
          <a:p>
            <a:pPr marL="0" indent="0">
              <a:buNone/>
            </a:pPr>
            <a:r>
              <a:rPr lang="en-US" sz="2000"/>
              <a:t>Grade 9 students will take </a:t>
            </a:r>
            <a:r>
              <a:rPr lang="en-US" sz="2000" b="1" u="sng"/>
              <a:t>10</a:t>
            </a:r>
            <a:r>
              <a:rPr lang="en-US" sz="2000"/>
              <a:t> classes over the course of the year.</a:t>
            </a:r>
          </a:p>
          <a:p>
            <a:r>
              <a:rPr lang="en-US" sz="2000"/>
              <a:t>Catholic Studies</a:t>
            </a:r>
          </a:p>
          <a:p>
            <a:r>
              <a:rPr lang="en-US" sz="2000"/>
              <a:t>English Language Arts (one per semester)</a:t>
            </a:r>
          </a:p>
          <a:p>
            <a:r>
              <a:rPr lang="en-US" sz="2000"/>
              <a:t>Mathematics (one per semester)</a:t>
            </a:r>
          </a:p>
          <a:p>
            <a:r>
              <a:rPr lang="en-US" sz="2000"/>
              <a:t>Social Studies</a:t>
            </a:r>
          </a:p>
          <a:p>
            <a:r>
              <a:rPr lang="en-US" sz="2000"/>
              <a:t>Science</a:t>
            </a:r>
          </a:p>
          <a:p>
            <a:r>
              <a:rPr lang="en-US" sz="2000"/>
              <a:t>Arts Education</a:t>
            </a:r>
          </a:p>
          <a:p>
            <a:r>
              <a:rPr lang="en-US" sz="2000"/>
              <a:t>Health/Physical Education</a:t>
            </a:r>
          </a:p>
          <a:p>
            <a:r>
              <a:rPr lang="en-US" sz="2000"/>
              <a:t>One course of your choice (French </a:t>
            </a:r>
            <a:r>
              <a:rPr lang="en-US" sz="2000" b="1"/>
              <a:t>or</a:t>
            </a:r>
            <a:r>
              <a:rPr lang="en-US" sz="2000"/>
              <a:t> Practical and Applied Arts)</a:t>
            </a:r>
          </a:p>
          <a:p>
            <a:endParaRPr lang="en-US" sz="2000"/>
          </a:p>
        </p:txBody>
      </p:sp>
      <p:pic>
        <p:nvPicPr>
          <p:cNvPr id="4" name="Picture 3" descr="cid:image001.png@01D69024.AD2C1CA0"/>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529888" y="5203144"/>
            <a:ext cx="1575849" cy="1653415"/>
          </a:xfrm>
          <a:prstGeom prst="rect">
            <a:avLst/>
          </a:prstGeom>
          <a:noFill/>
          <a:ln>
            <a:noFill/>
          </a:ln>
        </p:spPr>
      </p:pic>
    </p:spTree>
    <p:extLst>
      <p:ext uri="{BB962C8B-B14F-4D97-AF65-F5344CB8AC3E}">
        <p14:creationId xmlns:p14="http://schemas.microsoft.com/office/powerpoint/2010/main" val="4107130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a:t>High performance programming</a:t>
            </a:r>
          </a:p>
        </p:txBody>
      </p:sp>
      <p:sp>
        <p:nvSpPr>
          <p:cNvPr id="3" name="Content Placeholder 2"/>
          <p:cNvSpPr>
            <a:spLocks noGrp="1"/>
          </p:cNvSpPr>
          <p:nvPr>
            <p:ph idx="1"/>
          </p:nvPr>
        </p:nvSpPr>
        <p:spPr/>
        <p:txBody>
          <a:bodyPr vert="horz" lIns="68580" tIns="34290" rIns="68580" bIns="34290" rtlCol="0" anchor="t">
            <a:normAutofit/>
          </a:bodyPr>
          <a:lstStyle/>
          <a:p>
            <a:r>
              <a:rPr lang="en-US" sz="2200"/>
              <a:t>Riffel can accommodate high performance athletic training with the following programs:</a:t>
            </a:r>
          </a:p>
          <a:p>
            <a:pPr lvl="1"/>
            <a:r>
              <a:rPr lang="en-US" sz="2200"/>
              <a:t>Flexible scheduling by creating a hybrid schedule (face to face and Learning Online)</a:t>
            </a:r>
          </a:p>
          <a:p>
            <a:pPr lvl="1"/>
            <a:r>
              <a:rPr lang="en-US" sz="2200"/>
              <a:t>High Performance Phys Ed courses in grade 11 and 12 level.</a:t>
            </a:r>
          </a:p>
          <a:p>
            <a:pPr lvl="1"/>
            <a:r>
              <a:rPr lang="en-US" sz="2200"/>
              <a:t>High Performance Psychology/ Health Science / Life Transitions in grade 11 and 12</a:t>
            </a:r>
          </a:p>
          <a:p>
            <a:endParaRPr lang="en-US" sz="2200"/>
          </a:p>
          <a:p>
            <a:endParaRPr lang="en-US" sz="2200"/>
          </a:p>
        </p:txBody>
      </p:sp>
      <p:pic>
        <p:nvPicPr>
          <p:cNvPr id="6" name="Picture 5" descr="cid:image001.png@01D69024.AD2C1CA0">
            <a:extLst>
              <a:ext uri="{FF2B5EF4-FFF2-40B4-BE49-F238E27FC236}">
                <a16:creationId xmlns:a16="http://schemas.microsoft.com/office/drawing/2014/main" id="{BC191978-D8F9-4EEB-8F58-2D68080BAC29}"/>
              </a:ext>
            </a:extLst>
          </p:cNvPr>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19213" y="5312885"/>
            <a:ext cx="1575849" cy="1653415"/>
          </a:xfrm>
          <a:prstGeom prst="rect">
            <a:avLst/>
          </a:prstGeom>
          <a:noFill/>
          <a:ln>
            <a:noFill/>
          </a:ln>
        </p:spPr>
      </p:pic>
    </p:spTree>
    <p:extLst>
      <p:ext uri="{BB962C8B-B14F-4D97-AF65-F5344CB8AC3E}">
        <p14:creationId xmlns:p14="http://schemas.microsoft.com/office/powerpoint/2010/main" val="3843286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DB836-BCA6-4A64-BE08-6928EFABD14E}"/>
              </a:ext>
            </a:extLst>
          </p:cNvPr>
          <p:cNvSpPr>
            <a:spLocks noGrp="1"/>
          </p:cNvSpPr>
          <p:nvPr>
            <p:ph type="title"/>
          </p:nvPr>
        </p:nvSpPr>
        <p:spPr>
          <a:xfrm>
            <a:off x="854271" y="2243830"/>
            <a:ext cx="4732740" cy="1165309"/>
          </a:xfrm>
        </p:spPr>
        <p:txBody>
          <a:bodyPr>
            <a:noAutofit/>
          </a:bodyPr>
          <a:lstStyle/>
          <a:p>
            <a:r>
              <a:rPr lang="en-US" sz="2200"/>
              <a:t>Regina catholic schools learning online</a:t>
            </a:r>
          </a:p>
        </p:txBody>
      </p:sp>
      <p:sp>
        <p:nvSpPr>
          <p:cNvPr id="3" name="Content Placeholder 2">
            <a:extLst>
              <a:ext uri="{FF2B5EF4-FFF2-40B4-BE49-F238E27FC236}">
                <a16:creationId xmlns:a16="http://schemas.microsoft.com/office/drawing/2014/main" id="{A5E4C170-4C2A-44E9-9CF1-5793EA84E3F7}"/>
              </a:ext>
            </a:extLst>
          </p:cNvPr>
          <p:cNvSpPr>
            <a:spLocks noGrp="1"/>
          </p:cNvSpPr>
          <p:nvPr>
            <p:ph idx="1"/>
          </p:nvPr>
        </p:nvSpPr>
        <p:spPr/>
        <p:txBody>
          <a:bodyPr vert="horz" lIns="91440" tIns="45720" rIns="91440" bIns="45720" rtlCol="0" anchor="t">
            <a:normAutofit/>
          </a:bodyPr>
          <a:lstStyle/>
          <a:p>
            <a:r>
              <a:rPr lang="en-US" sz="2000"/>
              <a:t>Learning online has provided course options to students in Regina Catholic School Division since 2009</a:t>
            </a:r>
          </a:p>
          <a:p>
            <a:r>
              <a:rPr lang="en-US" sz="2000"/>
              <a:t>More than 60 course options at all grade levels are available in Mathematics, Science, Social Studies, Humanities, Catholic Studies, Physical Education, Business Education and Technology </a:t>
            </a:r>
          </a:p>
          <a:p>
            <a:r>
              <a:rPr lang="en-US" sz="2000"/>
              <a:t>Learning Online is supported by Principal, Jodi Wilton</a:t>
            </a:r>
          </a:p>
          <a:p>
            <a:r>
              <a:rPr lang="en-US" sz="2000"/>
              <a:t>Courses are Asynchronous which means students can access course content where and when it fits into their schedule</a:t>
            </a:r>
          </a:p>
        </p:txBody>
      </p:sp>
      <p:pic>
        <p:nvPicPr>
          <p:cNvPr id="6" name="Picture 5" descr="cid:image001.png@01D69024.AD2C1CA0">
            <a:extLst>
              <a:ext uri="{FF2B5EF4-FFF2-40B4-BE49-F238E27FC236}">
                <a16:creationId xmlns:a16="http://schemas.microsoft.com/office/drawing/2014/main" id="{F06412CE-9C69-4B5F-A862-35FE2DD90AF7}"/>
              </a:ext>
            </a:extLst>
          </p:cNvPr>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19213" y="5197866"/>
            <a:ext cx="1575849" cy="1653415"/>
          </a:xfrm>
          <a:prstGeom prst="rect">
            <a:avLst/>
          </a:prstGeom>
          <a:noFill/>
          <a:ln>
            <a:noFill/>
          </a:ln>
        </p:spPr>
      </p:pic>
    </p:spTree>
    <p:extLst>
      <p:ext uri="{BB962C8B-B14F-4D97-AF65-F5344CB8AC3E}">
        <p14:creationId xmlns:p14="http://schemas.microsoft.com/office/powerpoint/2010/main" val="3519454385"/>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a:t>Meeting students' academic needs</a:t>
            </a:r>
          </a:p>
        </p:txBody>
      </p:sp>
      <p:sp>
        <p:nvSpPr>
          <p:cNvPr id="3" name="Content Placeholder 2"/>
          <p:cNvSpPr>
            <a:spLocks noGrp="1"/>
          </p:cNvSpPr>
          <p:nvPr>
            <p:ph idx="1"/>
          </p:nvPr>
        </p:nvSpPr>
        <p:spPr>
          <a:xfrm>
            <a:off x="6459435" y="844608"/>
            <a:ext cx="4476237" cy="4448283"/>
          </a:xfrm>
        </p:spPr>
        <p:txBody>
          <a:bodyPr vert="horz" lIns="68580" tIns="34290" rIns="68580" bIns="34290" rtlCol="0" anchor="t">
            <a:noAutofit/>
          </a:bodyPr>
          <a:lstStyle/>
          <a:p>
            <a:pPr marL="0" indent="0">
              <a:buNone/>
            </a:pPr>
            <a:r>
              <a:rPr lang="en-US" sz="2200"/>
              <a:t>We offer specific programing to meet your needs in both ELA and/or Math</a:t>
            </a:r>
          </a:p>
          <a:p>
            <a:endParaRPr lang="en-US" sz="2200"/>
          </a:p>
          <a:p>
            <a:r>
              <a:rPr lang="en-US" sz="2200"/>
              <a:t>Regular programming</a:t>
            </a:r>
          </a:p>
          <a:p>
            <a:r>
              <a:rPr lang="en-US" sz="2200"/>
              <a:t>Learning Resource programming</a:t>
            </a:r>
          </a:p>
          <a:p>
            <a:r>
              <a:rPr lang="en-US" sz="2200"/>
              <a:t>Advanced programming</a:t>
            </a:r>
          </a:p>
          <a:p>
            <a:pPr marL="0" indent="0">
              <a:buNone/>
            </a:pPr>
            <a:endParaRPr lang="en-US" sz="2200"/>
          </a:p>
          <a:p>
            <a:pPr marL="0" indent="0" algn="ctr">
              <a:buNone/>
            </a:pPr>
            <a:r>
              <a:rPr lang="en-US" sz="2200" i="1"/>
              <a:t>"How do I know what is right for my child?"</a:t>
            </a:r>
          </a:p>
          <a:p>
            <a:pPr marL="0" indent="0" algn="ctr">
              <a:buNone/>
            </a:pPr>
            <a:endParaRPr lang="en-US" sz="2200" i="1"/>
          </a:p>
          <a:p>
            <a:pPr marL="0" indent="0" algn="ctr">
              <a:buNone/>
            </a:pPr>
            <a:r>
              <a:rPr lang="en-US" sz="2200" b="1" i="1"/>
              <a:t>Discuss with your Grade 8 teacher!</a:t>
            </a:r>
            <a:endParaRPr lang="en-US" b="1"/>
          </a:p>
        </p:txBody>
      </p:sp>
      <p:pic>
        <p:nvPicPr>
          <p:cNvPr id="6" name="Picture 5" descr="cid:image001.png@01D69024.AD2C1CA0">
            <a:extLst>
              <a:ext uri="{FF2B5EF4-FFF2-40B4-BE49-F238E27FC236}">
                <a16:creationId xmlns:a16="http://schemas.microsoft.com/office/drawing/2014/main" id="{C26ED813-10F9-44FE-A3AC-9031854297DE}"/>
              </a:ext>
            </a:extLst>
          </p:cNvPr>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458001" y="5145634"/>
            <a:ext cx="1575849" cy="1653415"/>
          </a:xfrm>
          <a:prstGeom prst="rect">
            <a:avLst/>
          </a:prstGeom>
          <a:noFill/>
          <a:ln>
            <a:noFill/>
          </a:ln>
        </p:spPr>
      </p:pic>
    </p:spTree>
    <p:extLst>
      <p:ext uri="{BB962C8B-B14F-4D97-AF65-F5344CB8AC3E}">
        <p14:creationId xmlns:p14="http://schemas.microsoft.com/office/powerpoint/2010/main" val="1218816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945CB-5402-4703-9EE3-E6C91E937F71}"/>
              </a:ext>
            </a:extLst>
          </p:cNvPr>
          <p:cNvSpPr>
            <a:spLocks noGrp="1"/>
          </p:cNvSpPr>
          <p:nvPr>
            <p:ph type="title"/>
          </p:nvPr>
        </p:nvSpPr>
        <p:spPr/>
        <p:txBody>
          <a:bodyPr>
            <a:normAutofit/>
          </a:bodyPr>
          <a:lstStyle/>
          <a:p>
            <a:r>
              <a:rPr lang="en-US" sz="2800"/>
              <a:t>Learning resource program</a:t>
            </a:r>
          </a:p>
        </p:txBody>
      </p:sp>
      <p:sp>
        <p:nvSpPr>
          <p:cNvPr id="3" name="Content Placeholder 2">
            <a:extLst>
              <a:ext uri="{FF2B5EF4-FFF2-40B4-BE49-F238E27FC236}">
                <a16:creationId xmlns:a16="http://schemas.microsoft.com/office/drawing/2014/main" id="{E9231E06-039C-43A9-879C-01DBE1F63B58}"/>
              </a:ext>
            </a:extLst>
          </p:cNvPr>
          <p:cNvSpPr>
            <a:spLocks noGrp="1"/>
          </p:cNvSpPr>
          <p:nvPr>
            <p:ph idx="1"/>
          </p:nvPr>
        </p:nvSpPr>
        <p:spPr>
          <a:xfrm>
            <a:off x="2231136" y="2388015"/>
            <a:ext cx="7729728" cy="4352138"/>
          </a:xfrm>
        </p:spPr>
        <p:txBody>
          <a:bodyPr vert="horz" lIns="91440" tIns="45720" rIns="91440" bIns="45720" rtlCol="0" anchor="t">
            <a:normAutofit/>
          </a:bodyPr>
          <a:lstStyle/>
          <a:p>
            <a:r>
              <a:rPr lang="en-US" sz="2200" dirty="0"/>
              <a:t>Riffel offers additional support to students who struggle academically.</a:t>
            </a:r>
          </a:p>
          <a:p>
            <a:r>
              <a:rPr lang="en-US" sz="2200" dirty="0"/>
              <a:t>Learning Resource (LR) Math and Learning Resource (LR) ELA courses at the grade 9 level.</a:t>
            </a:r>
          </a:p>
          <a:p>
            <a:r>
              <a:rPr lang="en-US" sz="2200" dirty="0"/>
              <a:t>Students achieve </a:t>
            </a:r>
            <a:r>
              <a:rPr lang="en-US" sz="2200" b="1" u="sng" dirty="0"/>
              <a:t>regular curricular outcomes</a:t>
            </a:r>
            <a:r>
              <a:rPr lang="en-US" sz="2200" dirty="0"/>
              <a:t> in Learning Resources classes.</a:t>
            </a:r>
          </a:p>
          <a:p>
            <a:r>
              <a:rPr lang="en-US" sz="2200" dirty="0"/>
              <a:t>If you feel your child is a candidate, please discuss this with their grade 8 teacher.</a:t>
            </a:r>
          </a:p>
          <a:p>
            <a:r>
              <a:rPr lang="en-US" sz="2200" dirty="0"/>
              <a:t>More information to follow in break-out session in room 112</a:t>
            </a:r>
          </a:p>
          <a:p>
            <a:pPr lvl="1"/>
            <a:endParaRPr lang="en-US" sz="2200"/>
          </a:p>
        </p:txBody>
      </p:sp>
    </p:spTree>
    <p:extLst>
      <p:ext uri="{BB962C8B-B14F-4D97-AF65-F5344CB8AC3E}">
        <p14:creationId xmlns:p14="http://schemas.microsoft.com/office/powerpoint/2010/main" val="1439582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945CB-5402-4703-9EE3-E6C91E937F71}"/>
              </a:ext>
            </a:extLst>
          </p:cNvPr>
          <p:cNvSpPr>
            <a:spLocks noGrp="1"/>
          </p:cNvSpPr>
          <p:nvPr>
            <p:ph type="title"/>
          </p:nvPr>
        </p:nvSpPr>
        <p:spPr/>
        <p:txBody>
          <a:bodyPr>
            <a:normAutofit/>
          </a:bodyPr>
          <a:lstStyle/>
          <a:p>
            <a:r>
              <a:rPr lang="en-US" sz="2800"/>
              <a:t>Advanced program</a:t>
            </a:r>
          </a:p>
        </p:txBody>
      </p:sp>
      <p:sp>
        <p:nvSpPr>
          <p:cNvPr id="3" name="Content Placeholder 2">
            <a:extLst>
              <a:ext uri="{FF2B5EF4-FFF2-40B4-BE49-F238E27FC236}">
                <a16:creationId xmlns:a16="http://schemas.microsoft.com/office/drawing/2014/main" id="{E9231E06-039C-43A9-879C-01DBE1F63B58}"/>
              </a:ext>
            </a:extLst>
          </p:cNvPr>
          <p:cNvSpPr>
            <a:spLocks noGrp="1"/>
          </p:cNvSpPr>
          <p:nvPr>
            <p:ph idx="1"/>
          </p:nvPr>
        </p:nvSpPr>
        <p:spPr>
          <a:xfrm>
            <a:off x="2231136" y="2442103"/>
            <a:ext cx="7729728" cy="3911607"/>
          </a:xfrm>
        </p:spPr>
        <p:txBody>
          <a:bodyPr vert="horz" lIns="91440" tIns="45720" rIns="91440" bIns="45720" rtlCol="0" anchor="t">
            <a:normAutofit/>
          </a:bodyPr>
          <a:lstStyle/>
          <a:p>
            <a:r>
              <a:rPr lang="en-US" sz="2200" dirty="0"/>
              <a:t>Riffel offers Advanced courses in ELA and Math</a:t>
            </a:r>
          </a:p>
          <a:p>
            <a:r>
              <a:rPr lang="en-US" sz="2200" dirty="0"/>
              <a:t>The Advanced pathway leads students through Grades 9 to 12 where they eventually challenge an international Advanced Placement exam where they can potentially earn a University credit. </a:t>
            </a:r>
          </a:p>
          <a:p>
            <a:r>
              <a:rPr lang="en-US" sz="2200" dirty="0">
                <a:ea typeface="+mn-lt"/>
                <a:cs typeface="+mn-lt"/>
              </a:rPr>
              <a:t>Students should be highly motivated and open to a challenging and rigorous academic program.</a:t>
            </a:r>
          </a:p>
          <a:p>
            <a:r>
              <a:rPr lang="en-US" sz="2200" dirty="0"/>
              <a:t>If you feel your child is a candidate, please discuss this with their grade 8 teacher.</a:t>
            </a:r>
          </a:p>
          <a:p>
            <a:r>
              <a:rPr lang="en-US" sz="2200" dirty="0"/>
              <a:t>More information to follow in break-out session in room 116</a:t>
            </a:r>
          </a:p>
          <a:p>
            <a:pPr lvl="1"/>
            <a:endParaRPr lang="en-US" sz="2000" dirty="0"/>
          </a:p>
        </p:txBody>
      </p:sp>
    </p:spTree>
    <p:extLst>
      <p:ext uri="{BB962C8B-B14F-4D97-AF65-F5344CB8AC3E}">
        <p14:creationId xmlns:p14="http://schemas.microsoft.com/office/powerpoint/2010/main" val="755842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a:t>Elective class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74016" y="2661450"/>
                <a:ext cx="7653978" cy="4252848"/>
              </a:xfrm>
            </p:spPr>
            <p:txBody>
              <a:bodyPr vert="horz" lIns="68580" tIns="34290" rIns="68580" bIns="34290" rtlCol="0" anchor="t">
                <a:noAutofit/>
              </a:bodyPr>
              <a:lstStyle/>
              <a:p>
                <a:pPr marL="0" indent="0">
                  <a:buNone/>
                </a:pPr>
                <a:r>
                  <a:rPr lang="en-US" sz="2200"/>
                  <a:t>One of two grade 9 electives:</a:t>
                </a:r>
              </a:p>
              <a:p>
                <a:r>
                  <a:rPr lang="en-US" sz="2200" b="1"/>
                  <a:t>French 9</a:t>
                </a:r>
              </a:p>
              <a:p>
                <a:pPr lvl="1"/>
                <a:r>
                  <a:rPr lang="en-US" sz="2200" b="1"/>
                  <a:t> </a:t>
                </a:r>
                <a:r>
                  <a:rPr lang="en-US" sz="2200"/>
                  <a:t>Continues the core French program that is part of grades 5 – 9 – </a:t>
                </a:r>
                <a:r>
                  <a:rPr lang="en-US" sz="2200" b="1" u="sng"/>
                  <a:t>however, students can enter the French program pathway in grade 9!</a:t>
                </a:r>
              </a:p>
              <a:p>
                <a:r>
                  <a:rPr lang="en-US" sz="2200" b="1"/>
                  <a:t>PAA 9</a:t>
                </a:r>
              </a:p>
              <a:p>
                <a:r>
                  <a:rPr lang="en-US" sz="2200"/>
                  <a:t>Three components which include </a:t>
                </a:r>
                <a:r>
                  <a:rPr lang="en-US" sz="2200" b="1"/>
                  <a:t>Food Studies </a:t>
                </a:r>
                <a:r>
                  <a:rPr lang="en-US" sz="2200"/>
                  <a:t>(</a:t>
                </a:r>
                <a14:m>
                  <m:oMath xmlns:m="http://schemas.openxmlformats.org/officeDocument/2006/math">
                    <m:f>
                      <m:fPr>
                        <m:type m:val="skw"/>
                        <m:ctrlPr>
                          <a:rPr lang="en-US" sz="2200" i="1" smtClean="0">
                            <a:latin typeface="Cambria Math" panose="02040503050406030204" pitchFamily="18" charset="0"/>
                          </a:rPr>
                        </m:ctrlPr>
                      </m:fPr>
                      <m:num>
                        <m:r>
                          <a:rPr lang="en-US" sz="2200" b="0" i="1" smtClean="0">
                            <a:latin typeface="Cambria Math" panose="02040503050406030204" pitchFamily="18" charset="0"/>
                          </a:rPr>
                          <m:t>1</m:t>
                        </m:r>
                      </m:num>
                      <m:den>
                        <m:r>
                          <a:rPr lang="en-US" sz="2200" b="0" i="1" smtClean="0">
                            <a:latin typeface="Cambria Math" panose="02040503050406030204" pitchFamily="18" charset="0"/>
                          </a:rPr>
                          <m:t>3</m:t>
                        </m:r>
                      </m:den>
                    </m:f>
                  </m:oMath>
                </a14:m>
                <a:r>
                  <a:rPr lang="en-US" sz="2200"/>
                  <a:t> semester experience), </a:t>
                </a:r>
                <a:r>
                  <a:rPr lang="en-US" sz="2200" b="1"/>
                  <a:t>Industrial Arts</a:t>
                </a:r>
                <a:r>
                  <a:rPr lang="en-US" sz="2200"/>
                  <a:t> (Applied Technology) (</a:t>
                </a:r>
                <a14:m>
                  <m:oMath xmlns:m="http://schemas.openxmlformats.org/officeDocument/2006/math">
                    <m:f>
                      <m:fPr>
                        <m:type m:val="skw"/>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i="1">
                            <a:latin typeface="Cambria Math" panose="02040503050406030204" pitchFamily="18" charset="0"/>
                          </a:rPr>
                          <m:t>3</m:t>
                        </m:r>
                      </m:den>
                    </m:f>
                  </m:oMath>
                </a14:m>
                <a:r>
                  <a:rPr lang="en-US" sz="2200"/>
                  <a:t> semester experience) </a:t>
                </a:r>
                <a:r>
                  <a:rPr lang="en-US" sz="2200" b="1"/>
                  <a:t>and Information Processin</a:t>
                </a:r>
                <a:r>
                  <a:rPr lang="en-US" sz="2200"/>
                  <a:t>g (</a:t>
                </a:r>
                <a14:m>
                  <m:oMath xmlns:m="http://schemas.openxmlformats.org/officeDocument/2006/math">
                    <m:f>
                      <m:fPr>
                        <m:type m:val="skw"/>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i="1">
                            <a:latin typeface="Cambria Math" panose="02040503050406030204" pitchFamily="18" charset="0"/>
                          </a:rPr>
                          <m:t>3</m:t>
                        </m:r>
                      </m:den>
                    </m:f>
                  </m:oMath>
                </a14:m>
                <a:r>
                  <a:rPr lang="en-US" sz="2200"/>
                  <a:t> semester experience)</a:t>
                </a:r>
                <a:endParaRPr lang="en-US" sz="2200" b="1"/>
              </a:p>
              <a:p>
                <a:endParaRPr lang="en-US" sz="220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74016" y="2661450"/>
                <a:ext cx="7653978" cy="4252848"/>
              </a:xfrm>
              <a:blipFill>
                <a:blip r:embed="rId2"/>
                <a:stretch>
                  <a:fillRect l="-1354" t="-1291" r="-1035" b="-1435"/>
                </a:stretch>
              </a:blipFill>
            </p:spPr>
            <p:txBody>
              <a:bodyPr/>
              <a:lstStyle/>
              <a:p>
                <a:r>
                  <a:rPr lang="en-US">
                    <a:noFill/>
                  </a:rPr>
                  <a:t> </a:t>
                </a:r>
              </a:p>
            </p:txBody>
          </p:sp>
        </mc:Fallback>
      </mc:AlternateContent>
      <p:pic>
        <p:nvPicPr>
          <p:cNvPr id="4" name="Picture 3" descr="cid:image001.png@01D69024.AD2C1CA0"/>
          <p:cNvPicPr/>
          <p:nvPr/>
        </p:nvPicPr>
        <p:blipFill>
          <a:blip r:embed="rId3" r:link="rId4"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544265" y="5260653"/>
            <a:ext cx="1575849" cy="1653415"/>
          </a:xfrm>
          <a:prstGeom prst="rect">
            <a:avLst/>
          </a:prstGeom>
          <a:noFill/>
          <a:ln>
            <a:noFill/>
          </a:ln>
        </p:spPr>
      </p:pic>
    </p:spTree>
    <p:extLst>
      <p:ext uri="{BB962C8B-B14F-4D97-AF65-F5344CB8AC3E}">
        <p14:creationId xmlns:p14="http://schemas.microsoft.com/office/powerpoint/2010/main" val="781567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01D9E-2CE2-4E9F-9796-7BEA1674F335}"/>
              </a:ext>
            </a:extLst>
          </p:cNvPr>
          <p:cNvSpPr>
            <a:spLocks noGrp="1"/>
          </p:cNvSpPr>
          <p:nvPr>
            <p:ph type="title"/>
          </p:nvPr>
        </p:nvSpPr>
        <p:spPr/>
        <p:txBody>
          <a:bodyPr/>
          <a:lstStyle/>
          <a:p>
            <a:r>
              <a:rPr lang="en-US"/>
              <a:t>Land acknowledgement</a:t>
            </a:r>
          </a:p>
        </p:txBody>
      </p:sp>
      <p:sp>
        <p:nvSpPr>
          <p:cNvPr id="3" name="Content Placeholder 2">
            <a:extLst>
              <a:ext uri="{FF2B5EF4-FFF2-40B4-BE49-F238E27FC236}">
                <a16:creationId xmlns:a16="http://schemas.microsoft.com/office/drawing/2014/main" id="{B027BEE7-8347-43FB-9C6A-0BB495B81427}"/>
              </a:ext>
            </a:extLst>
          </p:cNvPr>
          <p:cNvSpPr>
            <a:spLocks noGrp="1"/>
          </p:cNvSpPr>
          <p:nvPr>
            <p:ph idx="1"/>
          </p:nvPr>
        </p:nvSpPr>
        <p:spPr/>
        <p:txBody>
          <a:bodyPr vert="horz" lIns="91440" tIns="45720" rIns="91440" bIns="45720" rtlCol="0" anchor="t">
            <a:normAutofit/>
          </a:bodyPr>
          <a:lstStyle/>
          <a:p>
            <a:pPr marL="0" indent="0">
              <a:buNone/>
            </a:pPr>
            <a:r>
              <a:rPr lang="en-US" sz="2200">
                <a:ea typeface="+mn-lt"/>
                <a:cs typeface="+mn-lt"/>
              </a:rPr>
              <a:t>We wish to acknowledge that mistakes were made, and promises were broken to the Indigenous Peoples of Canada.</a:t>
            </a:r>
          </a:p>
          <a:p>
            <a:pPr marL="0" indent="0">
              <a:buNone/>
            </a:pPr>
            <a:r>
              <a:rPr lang="en-US" sz="2200">
                <a:ea typeface="+mn-lt"/>
                <a:cs typeface="+mn-lt"/>
              </a:rPr>
              <a:t>We value and appreciate living and learning on Treaty 4 Territory, traditional lands of the </a:t>
            </a:r>
            <a:r>
              <a:rPr lang="en-US" sz="2200" err="1">
                <a:ea typeface="+mn-lt"/>
                <a:cs typeface="+mn-lt"/>
              </a:rPr>
              <a:t>nêhiyawak</a:t>
            </a:r>
            <a:r>
              <a:rPr lang="en-US" sz="2200">
                <a:ea typeface="+mn-lt"/>
                <a:cs typeface="+mn-lt"/>
              </a:rPr>
              <a:t>, </a:t>
            </a:r>
            <a:r>
              <a:rPr lang="en-US" sz="2200" err="1">
                <a:ea typeface="+mn-lt"/>
                <a:cs typeface="+mn-lt"/>
              </a:rPr>
              <a:t>nahkawé</a:t>
            </a:r>
            <a:r>
              <a:rPr lang="en-US" sz="2200">
                <a:ea typeface="+mn-lt"/>
                <a:cs typeface="+mn-lt"/>
              </a:rPr>
              <a:t>, </a:t>
            </a:r>
            <a:r>
              <a:rPr lang="en-US" sz="2200" err="1">
                <a:ea typeface="+mn-lt"/>
                <a:cs typeface="+mn-lt"/>
              </a:rPr>
              <a:t>Nakota</a:t>
            </a:r>
            <a:r>
              <a:rPr lang="en-US" sz="2200">
                <a:ea typeface="+mn-lt"/>
                <a:cs typeface="+mn-lt"/>
              </a:rPr>
              <a:t>, and homeland of the Métis, Lakota, and Dakota nations.</a:t>
            </a:r>
            <a:endParaRPr lang="en-US" sz="2200"/>
          </a:p>
          <a:p>
            <a:pPr marL="0" indent="0">
              <a:buNone/>
            </a:pPr>
            <a:r>
              <a:rPr lang="en-US" sz="2200"/>
              <a:t>We are committed to healing severed relationships through equity and justice, while embracing diversity. We are determined to restore and respect Mother Earth for future generations.</a:t>
            </a:r>
          </a:p>
        </p:txBody>
      </p:sp>
      <p:pic>
        <p:nvPicPr>
          <p:cNvPr id="5" name="Picture 4" descr="cid:image001.png@01D69024.AD2C1CA0">
            <a:extLst>
              <a:ext uri="{FF2B5EF4-FFF2-40B4-BE49-F238E27FC236}">
                <a16:creationId xmlns:a16="http://schemas.microsoft.com/office/drawing/2014/main" id="{C543AF28-432A-448C-ABF8-54C96D409B68}"/>
              </a:ext>
            </a:extLst>
          </p:cNvPr>
          <p:cNvPicPr/>
          <p:nvPr/>
        </p:nvPicPr>
        <p:blipFill>
          <a:blip r:embed="rId2" r:link="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090868" y="4951051"/>
            <a:ext cx="2101132" cy="2204553"/>
          </a:xfrm>
          <a:prstGeom prst="rect">
            <a:avLst/>
          </a:prstGeom>
          <a:noFill/>
          <a:ln>
            <a:noFill/>
          </a:ln>
        </p:spPr>
      </p:pic>
      <p:sp>
        <p:nvSpPr>
          <p:cNvPr id="4" name="TextBox 3">
            <a:extLst>
              <a:ext uri="{FF2B5EF4-FFF2-40B4-BE49-F238E27FC236}">
                <a16:creationId xmlns:a16="http://schemas.microsoft.com/office/drawing/2014/main" id="{CA74D638-A564-4926-9F9B-E6E67B03B4E2}"/>
              </a:ext>
            </a:extLst>
          </p:cNvPr>
          <p:cNvSpPr txBox="1"/>
          <p:nvPr/>
        </p:nvSpPr>
        <p:spPr>
          <a:xfrm>
            <a:off x="588579" y="5990897"/>
            <a:ext cx="3531476" cy="646331"/>
          </a:xfrm>
          <a:prstGeom prst="rect">
            <a:avLst/>
          </a:prstGeom>
          <a:noFill/>
        </p:spPr>
        <p:txBody>
          <a:bodyPr wrap="square" rtlCol="0">
            <a:spAutoFit/>
          </a:bodyPr>
          <a:lstStyle/>
          <a:p>
            <a:r>
              <a:rPr lang="en-US" i="1"/>
              <a:t>~Courtesy of Grade 8 Students of St. Nicholas School</a:t>
            </a:r>
          </a:p>
        </p:txBody>
      </p:sp>
    </p:spTree>
    <p:extLst>
      <p:ext uri="{BB962C8B-B14F-4D97-AF65-F5344CB8AC3E}">
        <p14:creationId xmlns:p14="http://schemas.microsoft.com/office/powerpoint/2010/main" val="1770520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a:t>Sample schedule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15378503"/>
              </p:ext>
            </p:extLst>
          </p:nvPr>
        </p:nvGraphicFramePr>
        <p:xfrm>
          <a:off x="3196828" y="2836069"/>
          <a:ext cx="5798344" cy="2423160"/>
        </p:xfrm>
        <a:graphic>
          <a:graphicData uri="http://schemas.openxmlformats.org/drawingml/2006/table">
            <a:tbl>
              <a:tblPr firstRow="1" bandRow="1">
                <a:tableStyleId>{21E4AEA4-8DFA-4A89-87EB-49C32662AFE0}</a:tableStyleId>
              </a:tblPr>
              <a:tblGrid>
                <a:gridCol w="2899172">
                  <a:extLst>
                    <a:ext uri="{9D8B030D-6E8A-4147-A177-3AD203B41FA5}">
                      <a16:colId xmlns:a16="http://schemas.microsoft.com/office/drawing/2014/main" val="544781211"/>
                    </a:ext>
                  </a:extLst>
                </a:gridCol>
                <a:gridCol w="2899172">
                  <a:extLst>
                    <a:ext uri="{9D8B030D-6E8A-4147-A177-3AD203B41FA5}">
                      <a16:colId xmlns:a16="http://schemas.microsoft.com/office/drawing/2014/main" val="457585774"/>
                    </a:ext>
                  </a:extLst>
                </a:gridCol>
              </a:tblGrid>
              <a:tr h="388620">
                <a:tc>
                  <a:txBody>
                    <a:bodyPr/>
                    <a:lstStyle/>
                    <a:p>
                      <a:pPr algn="ctr"/>
                      <a:r>
                        <a:rPr lang="en-US" sz="2200">
                          <a:solidFill>
                            <a:schemeClr val="tx1"/>
                          </a:solidFill>
                        </a:rPr>
                        <a:t>Semester 1</a:t>
                      </a:r>
                    </a:p>
                  </a:txBody>
                  <a:tcPr marL="68580" marR="68580" marT="34290" marB="34290"/>
                </a:tc>
                <a:tc>
                  <a:txBody>
                    <a:bodyPr/>
                    <a:lstStyle/>
                    <a:p>
                      <a:pPr algn="ctr"/>
                      <a:r>
                        <a:rPr lang="en-US" sz="2200">
                          <a:solidFill>
                            <a:schemeClr val="tx1"/>
                          </a:solidFill>
                        </a:rPr>
                        <a:t>Semester 2</a:t>
                      </a:r>
                    </a:p>
                  </a:txBody>
                  <a:tcPr marL="68580" marR="68580" marT="34290" marB="34290"/>
                </a:tc>
                <a:extLst>
                  <a:ext uri="{0D108BD9-81ED-4DB2-BD59-A6C34878D82A}">
                    <a16:rowId xmlns:a16="http://schemas.microsoft.com/office/drawing/2014/main" val="694748848"/>
                  </a:ext>
                </a:extLst>
              </a:tr>
              <a:tr h="388620">
                <a:tc>
                  <a:txBody>
                    <a:bodyPr/>
                    <a:lstStyle/>
                    <a:p>
                      <a:r>
                        <a:rPr lang="en-US" sz="2200"/>
                        <a:t>ELA A9</a:t>
                      </a:r>
                    </a:p>
                  </a:txBody>
                  <a:tcPr marL="68580" marR="68580" marT="34290" marB="34290"/>
                </a:tc>
                <a:tc>
                  <a:txBody>
                    <a:bodyPr/>
                    <a:lstStyle/>
                    <a:p>
                      <a:r>
                        <a:rPr lang="en-US" sz="2200"/>
                        <a:t>Social Studies 9</a:t>
                      </a:r>
                    </a:p>
                  </a:txBody>
                  <a:tcPr marL="68580" marR="68580" marT="34290" marB="34290"/>
                </a:tc>
                <a:extLst>
                  <a:ext uri="{0D108BD9-81ED-4DB2-BD59-A6C34878D82A}">
                    <a16:rowId xmlns:a16="http://schemas.microsoft.com/office/drawing/2014/main" val="1110565953"/>
                  </a:ext>
                </a:extLst>
              </a:tr>
              <a:tr h="388620">
                <a:tc>
                  <a:txBody>
                    <a:bodyPr/>
                    <a:lstStyle/>
                    <a:p>
                      <a:r>
                        <a:rPr lang="en-US" sz="2200"/>
                        <a:t>Arts Education 9</a:t>
                      </a:r>
                    </a:p>
                  </a:txBody>
                  <a:tcPr marL="68580" marR="68580" marT="34290" marB="34290"/>
                </a:tc>
                <a:tc>
                  <a:txBody>
                    <a:bodyPr/>
                    <a:lstStyle/>
                    <a:p>
                      <a:r>
                        <a:rPr lang="en-US" sz="2200"/>
                        <a:t>ELA B9</a:t>
                      </a:r>
                    </a:p>
                  </a:txBody>
                  <a:tcPr marL="68580" marR="68580" marT="34290" marB="34290"/>
                </a:tc>
                <a:extLst>
                  <a:ext uri="{0D108BD9-81ED-4DB2-BD59-A6C34878D82A}">
                    <a16:rowId xmlns:a16="http://schemas.microsoft.com/office/drawing/2014/main" val="1448620478"/>
                  </a:ext>
                </a:extLst>
              </a:tr>
              <a:tr h="388620">
                <a:tc>
                  <a:txBody>
                    <a:bodyPr/>
                    <a:lstStyle/>
                    <a:p>
                      <a:r>
                        <a:rPr lang="en-US" sz="2200"/>
                        <a:t>Science</a:t>
                      </a:r>
                      <a:r>
                        <a:rPr lang="en-US" sz="2200" baseline="0"/>
                        <a:t> 9</a:t>
                      </a:r>
                      <a:endParaRPr lang="en-US" sz="2200"/>
                    </a:p>
                  </a:txBody>
                  <a:tcPr marL="68580" marR="68580" marT="34290" marB="34290"/>
                </a:tc>
                <a:tc>
                  <a:txBody>
                    <a:bodyPr/>
                    <a:lstStyle/>
                    <a:p>
                      <a:r>
                        <a:rPr lang="en-US" sz="2200"/>
                        <a:t>French</a:t>
                      </a:r>
                      <a:r>
                        <a:rPr lang="en-US" sz="2200" baseline="0"/>
                        <a:t> 9 (or PAA 9)</a:t>
                      </a:r>
                      <a:endParaRPr lang="en-US" sz="2200"/>
                    </a:p>
                  </a:txBody>
                  <a:tcPr marL="68580" marR="68580" marT="34290" marB="34290"/>
                </a:tc>
                <a:extLst>
                  <a:ext uri="{0D108BD9-81ED-4DB2-BD59-A6C34878D82A}">
                    <a16:rowId xmlns:a16="http://schemas.microsoft.com/office/drawing/2014/main" val="2906077482"/>
                  </a:ext>
                </a:extLst>
              </a:tr>
              <a:tr h="388620">
                <a:tc>
                  <a:txBody>
                    <a:bodyPr/>
                    <a:lstStyle/>
                    <a:p>
                      <a:r>
                        <a:rPr lang="en-US" sz="2200"/>
                        <a:t>Physical</a:t>
                      </a:r>
                      <a:r>
                        <a:rPr lang="en-US" sz="2200" baseline="0"/>
                        <a:t> Education 9</a:t>
                      </a:r>
                      <a:endParaRPr lang="en-US" sz="2200"/>
                    </a:p>
                  </a:txBody>
                  <a:tcPr marL="68580" marR="68580" marT="34290" marB="34290"/>
                </a:tc>
                <a:tc>
                  <a:txBody>
                    <a:bodyPr/>
                    <a:lstStyle/>
                    <a:p>
                      <a:r>
                        <a:rPr lang="en-US" sz="2200"/>
                        <a:t>Math B9</a:t>
                      </a:r>
                    </a:p>
                  </a:txBody>
                  <a:tcPr marL="68580" marR="68580" marT="34290" marB="34290"/>
                </a:tc>
                <a:extLst>
                  <a:ext uri="{0D108BD9-81ED-4DB2-BD59-A6C34878D82A}">
                    <a16:rowId xmlns:a16="http://schemas.microsoft.com/office/drawing/2014/main" val="2552766605"/>
                  </a:ext>
                </a:extLst>
              </a:tr>
              <a:tr h="388620">
                <a:tc>
                  <a:txBody>
                    <a:bodyPr/>
                    <a:lstStyle/>
                    <a:p>
                      <a:r>
                        <a:rPr lang="en-US" sz="2200"/>
                        <a:t>Math A9</a:t>
                      </a:r>
                    </a:p>
                  </a:txBody>
                  <a:tcPr marL="68580" marR="68580" marT="34290" marB="34290"/>
                </a:tc>
                <a:tc>
                  <a:txBody>
                    <a:bodyPr/>
                    <a:lstStyle/>
                    <a:p>
                      <a:r>
                        <a:rPr lang="en-US" sz="2200"/>
                        <a:t>Catholic Studies 9</a:t>
                      </a:r>
                    </a:p>
                  </a:txBody>
                  <a:tcPr marL="68580" marR="68580" marT="34290" marB="34290"/>
                </a:tc>
                <a:extLst>
                  <a:ext uri="{0D108BD9-81ED-4DB2-BD59-A6C34878D82A}">
                    <a16:rowId xmlns:a16="http://schemas.microsoft.com/office/drawing/2014/main" val="28687379"/>
                  </a:ext>
                </a:extLst>
              </a:tr>
            </a:tbl>
          </a:graphicData>
        </a:graphic>
      </p:graphicFrame>
      <p:pic>
        <p:nvPicPr>
          <p:cNvPr id="4" name="Picture 3" descr="cid:image001.png@01D69024.AD2C1CA0"/>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501133" y="5231898"/>
            <a:ext cx="1575849" cy="1653415"/>
          </a:xfrm>
          <a:prstGeom prst="rect">
            <a:avLst/>
          </a:prstGeom>
          <a:noFill/>
          <a:ln>
            <a:noFill/>
          </a:ln>
        </p:spPr>
      </p:pic>
    </p:spTree>
    <p:extLst>
      <p:ext uri="{BB962C8B-B14F-4D97-AF65-F5344CB8AC3E}">
        <p14:creationId xmlns:p14="http://schemas.microsoft.com/office/powerpoint/2010/main" val="653491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a:t>Passion for Music</a:t>
            </a:r>
          </a:p>
        </p:txBody>
      </p:sp>
      <p:sp>
        <p:nvSpPr>
          <p:cNvPr id="3" name="Content Placeholder 2"/>
          <p:cNvSpPr>
            <a:spLocks noGrp="1"/>
          </p:cNvSpPr>
          <p:nvPr>
            <p:ph idx="1"/>
          </p:nvPr>
        </p:nvSpPr>
        <p:spPr>
          <a:xfrm>
            <a:off x="2231136" y="2536446"/>
            <a:ext cx="7729728" cy="3494889"/>
          </a:xfrm>
        </p:spPr>
        <p:txBody>
          <a:bodyPr vert="horz" lIns="68580" tIns="34290" rIns="68580" bIns="34290" rtlCol="0" anchor="t">
            <a:noAutofit/>
          </a:bodyPr>
          <a:lstStyle/>
          <a:p>
            <a:pPr marL="0" indent="0" algn="ctr">
              <a:buNone/>
            </a:pPr>
            <a:r>
              <a:rPr lang="en-US" sz="2200"/>
              <a:t>Classes are Early Bird (7:45 am to 8:45 am) </a:t>
            </a:r>
            <a:r>
              <a:rPr lang="en-US" sz="2200" b="1"/>
              <a:t>or</a:t>
            </a:r>
            <a:r>
              <a:rPr lang="en-US" sz="2200"/>
              <a:t> at lunch.  </a:t>
            </a:r>
            <a:endParaRPr lang="en-US"/>
          </a:p>
          <a:p>
            <a:pPr marL="0" indent="0" algn="ctr">
              <a:buNone/>
            </a:pPr>
            <a:r>
              <a:rPr lang="en-US" sz="2200" b="1" u="sng"/>
              <a:t>Open to all students</a:t>
            </a:r>
            <a:r>
              <a:rPr lang="en-US" sz="2200" b="1"/>
              <a:t>.</a:t>
            </a:r>
            <a:endParaRPr lang="en-US" b="1"/>
          </a:p>
          <a:p>
            <a:pPr marL="213995" indent="-213995"/>
            <a:r>
              <a:rPr lang="en-US" sz="2200" b="1"/>
              <a:t>Choral 9</a:t>
            </a:r>
          </a:p>
          <a:p>
            <a:pPr marL="385445" lvl="1" indent="-213995"/>
            <a:r>
              <a:rPr lang="en-US" sz="2200" i="1"/>
              <a:t>2 times per week and sectionals</a:t>
            </a:r>
          </a:p>
          <a:p>
            <a:pPr marL="213995" indent="-213995"/>
            <a:r>
              <a:rPr lang="en-US" sz="2200" b="1"/>
              <a:t>Vocal Jazz 9</a:t>
            </a:r>
          </a:p>
          <a:p>
            <a:pPr marL="385445" lvl="1" indent="-213995"/>
            <a:r>
              <a:rPr lang="en-US" sz="2200" i="1"/>
              <a:t>2 times per week (must audition and must be part of Choral)</a:t>
            </a:r>
          </a:p>
          <a:p>
            <a:pPr marL="213995" indent="-213995"/>
            <a:r>
              <a:rPr lang="en-US" sz="2200" b="1"/>
              <a:t>Band 9</a:t>
            </a:r>
          </a:p>
          <a:p>
            <a:pPr marL="385445" lvl="1" indent="-213995"/>
            <a:r>
              <a:rPr lang="en-US" sz="2200" i="1"/>
              <a:t>2 times per week and sectionals</a:t>
            </a:r>
          </a:p>
          <a:p>
            <a:pPr marL="0" indent="0">
              <a:buNone/>
            </a:pPr>
            <a:endParaRPr lang="en-US" sz="2200"/>
          </a:p>
        </p:txBody>
      </p:sp>
      <p:pic>
        <p:nvPicPr>
          <p:cNvPr id="4" name="Picture 3" descr="cid:image001.png@01D69024.AD2C1CA0"/>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16152" y="5203144"/>
            <a:ext cx="1575849" cy="1653415"/>
          </a:xfrm>
          <a:prstGeom prst="rect">
            <a:avLst/>
          </a:prstGeom>
          <a:noFill/>
          <a:ln>
            <a:noFill/>
          </a:ln>
        </p:spPr>
      </p:pic>
    </p:spTree>
    <p:extLst>
      <p:ext uri="{BB962C8B-B14F-4D97-AF65-F5344CB8AC3E}">
        <p14:creationId xmlns:p14="http://schemas.microsoft.com/office/powerpoint/2010/main" val="1183602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1C727-1C0E-4179-A39F-5A18A383E143}"/>
              </a:ext>
            </a:extLst>
          </p:cNvPr>
          <p:cNvSpPr>
            <a:spLocks noGrp="1"/>
          </p:cNvSpPr>
          <p:nvPr>
            <p:ph type="title"/>
          </p:nvPr>
        </p:nvSpPr>
        <p:spPr>
          <a:xfrm>
            <a:off x="769620" y="1098151"/>
            <a:ext cx="4486656" cy="1141497"/>
          </a:xfrm>
        </p:spPr>
        <p:txBody>
          <a:bodyPr>
            <a:normAutofit/>
          </a:bodyPr>
          <a:lstStyle/>
          <a:p>
            <a:r>
              <a:rPr lang="en-US" sz="2200"/>
              <a:t>Extra-curricular programs</a:t>
            </a:r>
          </a:p>
        </p:txBody>
      </p:sp>
      <p:sp>
        <p:nvSpPr>
          <p:cNvPr id="3" name="Content Placeholder 2">
            <a:extLst>
              <a:ext uri="{FF2B5EF4-FFF2-40B4-BE49-F238E27FC236}">
                <a16:creationId xmlns:a16="http://schemas.microsoft.com/office/drawing/2014/main" id="{8A6A2D76-1DBF-4532-9E16-A6B288E94856}"/>
              </a:ext>
            </a:extLst>
          </p:cNvPr>
          <p:cNvSpPr>
            <a:spLocks noGrp="1"/>
          </p:cNvSpPr>
          <p:nvPr>
            <p:ph idx="1"/>
          </p:nvPr>
        </p:nvSpPr>
        <p:spPr>
          <a:xfrm>
            <a:off x="6220900" y="325553"/>
            <a:ext cx="2366051" cy="4669737"/>
          </a:xfrm>
        </p:spPr>
        <p:txBody>
          <a:bodyPr vert="horz" lIns="68580" tIns="34290" rIns="68580" bIns="34290" rtlCol="0" anchor="t">
            <a:noAutofit/>
          </a:bodyPr>
          <a:lstStyle/>
          <a:p>
            <a:pPr marL="0" indent="0">
              <a:buNone/>
            </a:pPr>
            <a:r>
              <a:rPr lang="en-US" sz="1500" b="1" dirty="0"/>
              <a:t>Clubs</a:t>
            </a:r>
          </a:p>
          <a:p>
            <a:r>
              <a:rPr lang="en-US" sz="1500" dirty="0"/>
              <a:t>Art Club</a:t>
            </a:r>
          </a:p>
          <a:p>
            <a:r>
              <a:rPr lang="en-US" sz="1500" dirty="0"/>
              <a:t>Best Buddies</a:t>
            </a:r>
          </a:p>
          <a:p>
            <a:r>
              <a:rPr lang="en-US" sz="1500" dirty="0"/>
              <a:t>Book Club</a:t>
            </a:r>
          </a:p>
          <a:p>
            <a:r>
              <a:rPr lang="en-US" sz="1500" dirty="0"/>
              <a:t>Canteen</a:t>
            </a:r>
          </a:p>
          <a:p>
            <a:r>
              <a:rPr lang="en-US" sz="1500" dirty="0"/>
              <a:t>Chamber Choir/Ensemble</a:t>
            </a:r>
          </a:p>
          <a:p>
            <a:r>
              <a:rPr lang="en-US" sz="1500" dirty="0"/>
              <a:t>Drum Group</a:t>
            </a:r>
          </a:p>
          <a:p>
            <a:r>
              <a:rPr lang="en-US" sz="1500" dirty="0"/>
              <a:t>GSA</a:t>
            </a:r>
          </a:p>
          <a:p>
            <a:r>
              <a:rPr lang="en-US" sz="1500" dirty="0" err="1"/>
              <a:t>Honour</a:t>
            </a:r>
            <a:r>
              <a:rPr lang="en-US" sz="1500" dirty="0"/>
              <a:t> Choir</a:t>
            </a:r>
          </a:p>
          <a:p>
            <a:r>
              <a:rPr lang="en-US" sz="1500" dirty="0"/>
              <a:t>Drama and Improv</a:t>
            </a:r>
          </a:p>
          <a:p>
            <a:r>
              <a:rPr lang="en-US" sz="1500" dirty="0"/>
              <a:t>St. Faustina Swim</a:t>
            </a:r>
          </a:p>
          <a:p>
            <a:r>
              <a:rPr lang="en-US" sz="1500" dirty="0"/>
              <a:t>Mega Volley/RIT</a:t>
            </a:r>
          </a:p>
          <a:p>
            <a:r>
              <a:rPr lang="en-US" sz="1500" dirty="0"/>
              <a:t>Peer Tutoring</a:t>
            </a:r>
          </a:p>
          <a:p>
            <a:r>
              <a:rPr lang="en-US" sz="1500" dirty="0"/>
              <a:t>Praise and Worship Music</a:t>
            </a:r>
          </a:p>
          <a:p>
            <a:r>
              <a:rPr lang="en-US" sz="1500" dirty="0"/>
              <a:t>Scorekeepers</a:t>
            </a:r>
          </a:p>
          <a:p>
            <a:r>
              <a:rPr lang="en-US" sz="1500" dirty="0"/>
              <a:t>SRC</a:t>
            </a:r>
          </a:p>
          <a:p>
            <a:r>
              <a:rPr lang="en-US" sz="1500" dirty="0"/>
              <a:t>Team Manager/Athletic Trainer</a:t>
            </a:r>
          </a:p>
          <a:p>
            <a:r>
              <a:rPr lang="en-US" sz="1500" dirty="0"/>
              <a:t>Yearbook</a:t>
            </a:r>
          </a:p>
          <a:p>
            <a:endParaRPr lang="en-US" sz="1500" dirty="0"/>
          </a:p>
        </p:txBody>
      </p:sp>
      <p:sp>
        <p:nvSpPr>
          <p:cNvPr id="4" name="Text Placeholder 3">
            <a:extLst>
              <a:ext uri="{FF2B5EF4-FFF2-40B4-BE49-F238E27FC236}">
                <a16:creationId xmlns:a16="http://schemas.microsoft.com/office/drawing/2014/main" id="{1164B4BB-DAC8-4A85-99A3-2E1F5D6980E9}"/>
              </a:ext>
            </a:extLst>
          </p:cNvPr>
          <p:cNvSpPr>
            <a:spLocks noGrp="1"/>
          </p:cNvSpPr>
          <p:nvPr>
            <p:ph type="body" sz="half" idx="2"/>
          </p:nvPr>
        </p:nvSpPr>
        <p:spPr>
          <a:xfrm>
            <a:off x="816818" y="2239648"/>
            <a:ext cx="3794760" cy="2194036"/>
          </a:xfrm>
        </p:spPr>
        <p:txBody>
          <a:bodyPr>
            <a:normAutofit/>
          </a:bodyPr>
          <a:lstStyle/>
          <a:p>
            <a:r>
              <a:rPr lang="en-US" sz="1800" dirty="0"/>
              <a:t>Get involved!!</a:t>
            </a:r>
          </a:p>
        </p:txBody>
      </p:sp>
      <p:sp>
        <p:nvSpPr>
          <p:cNvPr id="6" name="Content Placeholder 2">
            <a:extLst>
              <a:ext uri="{FF2B5EF4-FFF2-40B4-BE49-F238E27FC236}">
                <a16:creationId xmlns:a16="http://schemas.microsoft.com/office/drawing/2014/main" id="{8A59F261-DA41-4667-BDE1-180E40684FB4}"/>
              </a:ext>
            </a:extLst>
          </p:cNvPr>
          <p:cNvSpPr txBox="1">
            <a:spLocks/>
          </p:cNvSpPr>
          <p:nvPr/>
        </p:nvSpPr>
        <p:spPr>
          <a:xfrm>
            <a:off x="8786531" y="325553"/>
            <a:ext cx="1832682" cy="4840123"/>
          </a:xfrm>
          <a:prstGeom prst="rect">
            <a:avLst/>
          </a:prstGeom>
        </p:spPr>
        <p:txBody>
          <a:bodyPr vert="horz" lIns="68580" tIns="34290" rIns="68580" bIns="34290" rtlCol="0" anchor="t">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900" kern="1200">
                <a:solidFill>
                  <a:schemeClr val="tx1"/>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sz="1500" b="1" dirty="0"/>
              <a:t>Sports</a:t>
            </a:r>
          </a:p>
          <a:p>
            <a:r>
              <a:rPr lang="en-US" sz="1500" dirty="0"/>
              <a:t>Badminton</a:t>
            </a:r>
          </a:p>
          <a:p>
            <a:r>
              <a:rPr lang="en-US" sz="1500" dirty="0"/>
              <a:t>Basketball</a:t>
            </a:r>
          </a:p>
          <a:p>
            <a:r>
              <a:rPr lang="en-US" sz="1500" dirty="0"/>
              <a:t>Cross Country</a:t>
            </a:r>
          </a:p>
          <a:p>
            <a:r>
              <a:rPr lang="en-US" sz="1500" dirty="0"/>
              <a:t>Curling</a:t>
            </a:r>
          </a:p>
          <a:p>
            <a:r>
              <a:rPr lang="en-US" sz="1500" dirty="0"/>
              <a:t>Football</a:t>
            </a:r>
          </a:p>
          <a:p>
            <a:r>
              <a:rPr lang="en-US" sz="1500" dirty="0"/>
              <a:t>Flag Football</a:t>
            </a:r>
          </a:p>
          <a:p>
            <a:r>
              <a:rPr lang="en-US" sz="1500" dirty="0"/>
              <a:t>Golf</a:t>
            </a:r>
          </a:p>
          <a:p>
            <a:r>
              <a:rPr lang="en-US" sz="1500" dirty="0"/>
              <a:t>Hockey</a:t>
            </a:r>
          </a:p>
          <a:p>
            <a:r>
              <a:rPr lang="en-US" sz="1500" dirty="0"/>
              <a:t>Soccer</a:t>
            </a:r>
          </a:p>
          <a:p>
            <a:r>
              <a:rPr lang="en-US" sz="1500" dirty="0"/>
              <a:t>Track and Field</a:t>
            </a:r>
          </a:p>
          <a:p>
            <a:r>
              <a:rPr lang="en-US" sz="1500" dirty="0"/>
              <a:t>Volleyball</a:t>
            </a:r>
          </a:p>
          <a:p>
            <a:r>
              <a:rPr lang="en-US" sz="1500" dirty="0"/>
              <a:t>Wrestling</a:t>
            </a:r>
          </a:p>
          <a:p>
            <a:endParaRPr lang="en-US" sz="1500" dirty="0"/>
          </a:p>
        </p:txBody>
      </p:sp>
      <p:pic>
        <p:nvPicPr>
          <p:cNvPr id="5" name="Picture 4" descr="cid:image001.png@01D69024.AD2C1CA0">
            <a:extLst>
              <a:ext uri="{FF2B5EF4-FFF2-40B4-BE49-F238E27FC236}">
                <a16:creationId xmlns:a16="http://schemas.microsoft.com/office/drawing/2014/main" id="{7D514568-56EE-4E10-8B84-A48AE7E83FFB}"/>
              </a:ext>
            </a:extLst>
          </p:cNvPr>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19213" y="5197866"/>
            <a:ext cx="1575849" cy="1653415"/>
          </a:xfrm>
          <a:prstGeom prst="rect">
            <a:avLst/>
          </a:prstGeom>
          <a:noFill/>
          <a:ln>
            <a:noFill/>
          </a:ln>
        </p:spPr>
      </p:pic>
      <p:pic>
        <p:nvPicPr>
          <p:cNvPr id="8" name="Picture 7">
            <a:extLst>
              <a:ext uri="{FF2B5EF4-FFF2-40B4-BE49-F238E27FC236}">
                <a16:creationId xmlns:a16="http://schemas.microsoft.com/office/drawing/2014/main" id="{06E3E491-87AA-4BDD-8955-C1C4BEBB6978}"/>
              </a:ext>
            </a:extLst>
          </p:cNvPr>
          <p:cNvPicPr>
            <a:picLocks noChangeAspect="1"/>
          </p:cNvPicPr>
          <p:nvPr/>
        </p:nvPicPr>
        <p:blipFill rotWithShape="1">
          <a:blip r:embed="rId4"/>
          <a:srcRect l="9974" t="7677" r="8519" b="5943"/>
          <a:stretch/>
        </p:blipFill>
        <p:spPr>
          <a:xfrm>
            <a:off x="1572786" y="3121572"/>
            <a:ext cx="2841559" cy="2879835"/>
          </a:xfrm>
          <a:prstGeom prst="rect">
            <a:avLst/>
          </a:prstGeom>
        </p:spPr>
      </p:pic>
    </p:spTree>
    <p:extLst>
      <p:ext uri="{BB962C8B-B14F-4D97-AF65-F5344CB8AC3E}">
        <p14:creationId xmlns:p14="http://schemas.microsoft.com/office/powerpoint/2010/main" val="829407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431B6-78AA-47D6-B6C8-DB6F42066692}"/>
              </a:ext>
            </a:extLst>
          </p:cNvPr>
          <p:cNvSpPr>
            <a:spLocks noGrp="1"/>
          </p:cNvSpPr>
          <p:nvPr>
            <p:ph type="title"/>
          </p:nvPr>
        </p:nvSpPr>
        <p:spPr/>
        <p:txBody>
          <a:bodyPr>
            <a:normAutofit/>
          </a:bodyPr>
          <a:lstStyle/>
          <a:p>
            <a:r>
              <a:rPr lang="en-US" sz="2200"/>
              <a:t>Follow us on social media / Internet</a:t>
            </a:r>
          </a:p>
        </p:txBody>
      </p:sp>
      <p:sp>
        <p:nvSpPr>
          <p:cNvPr id="3" name="Content Placeholder 2">
            <a:extLst>
              <a:ext uri="{FF2B5EF4-FFF2-40B4-BE49-F238E27FC236}">
                <a16:creationId xmlns:a16="http://schemas.microsoft.com/office/drawing/2014/main" id="{5E6E6189-0B81-46F3-B30A-E18284F38355}"/>
              </a:ext>
            </a:extLst>
          </p:cNvPr>
          <p:cNvSpPr>
            <a:spLocks noGrp="1"/>
          </p:cNvSpPr>
          <p:nvPr>
            <p:ph idx="1"/>
          </p:nvPr>
        </p:nvSpPr>
        <p:spPr/>
        <p:txBody>
          <a:bodyPr vert="horz" lIns="68580" tIns="34290" rIns="68580" bIns="34290" rtlCol="0" anchor="t">
            <a:normAutofit/>
          </a:bodyPr>
          <a:lstStyle/>
          <a:p>
            <a:endParaRPr lang="en-US"/>
          </a:p>
          <a:p>
            <a:endParaRPr lang="en-US"/>
          </a:p>
        </p:txBody>
      </p:sp>
      <p:pic>
        <p:nvPicPr>
          <p:cNvPr id="5" name="Picture 5" descr="A close up of a sign&#10;&#10;Description automatically generated">
            <a:extLst>
              <a:ext uri="{FF2B5EF4-FFF2-40B4-BE49-F238E27FC236}">
                <a16:creationId xmlns:a16="http://schemas.microsoft.com/office/drawing/2014/main" id="{0F662AD7-D75E-491C-B706-BC892F629FA6}"/>
              </a:ext>
            </a:extLst>
          </p:cNvPr>
          <p:cNvPicPr>
            <a:picLocks noChangeAspect="1"/>
          </p:cNvPicPr>
          <p:nvPr/>
        </p:nvPicPr>
        <p:blipFill>
          <a:blip r:embed="rId2"/>
          <a:stretch>
            <a:fillRect/>
          </a:stretch>
        </p:blipFill>
        <p:spPr>
          <a:xfrm>
            <a:off x="6326947" y="1463297"/>
            <a:ext cx="698169" cy="527999"/>
          </a:xfrm>
          <a:prstGeom prst="rect">
            <a:avLst/>
          </a:prstGeom>
        </p:spPr>
      </p:pic>
      <p:pic>
        <p:nvPicPr>
          <p:cNvPr id="6" name="Picture 6" descr="Icon&#10;&#10;Description automatically generated">
            <a:extLst>
              <a:ext uri="{FF2B5EF4-FFF2-40B4-BE49-F238E27FC236}">
                <a16:creationId xmlns:a16="http://schemas.microsoft.com/office/drawing/2014/main" id="{54C7B344-2225-4687-88FC-1D80B1892984}"/>
              </a:ext>
            </a:extLst>
          </p:cNvPr>
          <p:cNvPicPr>
            <a:picLocks noChangeAspect="1"/>
          </p:cNvPicPr>
          <p:nvPr/>
        </p:nvPicPr>
        <p:blipFill>
          <a:blip r:embed="rId3"/>
          <a:stretch>
            <a:fillRect/>
          </a:stretch>
        </p:blipFill>
        <p:spPr>
          <a:xfrm>
            <a:off x="6352482" y="2317720"/>
            <a:ext cx="698276" cy="721306"/>
          </a:xfrm>
          <a:prstGeom prst="rect">
            <a:avLst/>
          </a:prstGeom>
        </p:spPr>
      </p:pic>
      <p:pic>
        <p:nvPicPr>
          <p:cNvPr id="8" name="Picture 8" descr="Icon&#10;&#10;Description automatically generated">
            <a:extLst>
              <a:ext uri="{FF2B5EF4-FFF2-40B4-BE49-F238E27FC236}">
                <a16:creationId xmlns:a16="http://schemas.microsoft.com/office/drawing/2014/main" id="{6771AF28-223E-4ACB-8119-17499E696698}"/>
              </a:ext>
            </a:extLst>
          </p:cNvPr>
          <p:cNvPicPr>
            <a:picLocks noChangeAspect="1"/>
          </p:cNvPicPr>
          <p:nvPr/>
        </p:nvPicPr>
        <p:blipFill>
          <a:blip r:embed="rId4"/>
          <a:stretch>
            <a:fillRect/>
          </a:stretch>
        </p:blipFill>
        <p:spPr>
          <a:xfrm>
            <a:off x="6331850" y="3523842"/>
            <a:ext cx="748068" cy="637713"/>
          </a:xfrm>
          <a:prstGeom prst="rect">
            <a:avLst/>
          </a:prstGeom>
        </p:spPr>
      </p:pic>
      <p:pic>
        <p:nvPicPr>
          <p:cNvPr id="9" name="Picture 9" descr="Logo&#10;&#10;Description automatically generated">
            <a:extLst>
              <a:ext uri="{FF2B5EF4-FFF2-40B4-BE49-F238E27FC236}">
                <a16:creationId xmlns:a16="http://schemas.microsoft.com/office/drawing/2014/main" id="{3AFA9870-C38B-4B05-ADBD-994113B20830}"/>
              </a:ext>
            </a:extLst>
          </p:cNvPr>
          <p:cNvPicPr>
            <a:picLocks noChangeAspect="1"/>
          </p:cNvPicPr>
          <p:nvPr/>
        </p:nvPicPr>
        <p:blipFill>
          <a:blip r:embed="rId5"/>
          <a:stretch>
            <a:fillRect/>
          </a:stretch>
        </p:blipFill>
        <p:spPr>
          <a:xfrm>
            <a:off x="6328705" y="4536120"/>
            <a:ext cx="805538" cy="771206"/>
          </a:xfrm>
          <a:prstGeom prst="rect">
            <a:avLst/>
          </a:prstGeom>
        </p:spPr>
      </p:pic>
      <p:sp>
        <p:nvSpPr>
          <p:cNvPr id="10" name="TextBox 9">
            <a:extLst>
              <a:ext uri="{FF2B5EF4-FFF2-40B4-BE49-F238E27FC236}">
                <a16:creationId xmlns:a16="http://schemas.microsoft.com/office/drawing/2014/main" id="{7D03B744-38B1-49D2-968C-CEED2B27BFF7}"/>
              </a:ext>
            </a:extLst>
          </p:cNvPr>
          <p:cNvSpPr txBox="1"/>
          <p:nvPr/>
        </p:nvSpPr>
        <p:spPr>
          <a:xfrm>
            <a:off x="7208292" y="1568639"/>
            <a:ext cx="4727225" cy="40780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200"/>
              <a:t>Michael A. Riffel Catholic High School</a:t>
            </a:r>
          </a:p>
        </p:txBody>
      </p:sp>
      <p:sp>
        <p:nvSpPr>
          <p:cNvPr id="12" name="TextBox 11">
            <a:extLst>
              <a:ext uri="{FF2B5EF4-FFF2-40B4-BE49-F238E27FC236}">
                <a16:creationId xmlns:a16="http://schemas.microsoft.com/office/drawing/2014/main" id="{2B9B92A4-D103-47AF-906C-9DA36D9957BD}"/>
              </a:ext>
            </a:extLst>
          </p:cNvPr>
          <p:cNvSpPr txBox="1"/>
          <p:nvPr/>
        </p:nvSpPr>
        <p:spPr>
          <a:xfrm>
            <a:off x="7208293" y="2541041"/>
            <a:ext cx="2918915" cy="40780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200"/>
              <a:t>@riffelroyals</a:t>
            </a:r>
          </a:p>
        </p:txBody>
      </p:sp>
      <p:sp>
        <p:nvSpPr>
          <p:cNvPr id="13" name="TextBox 12">
            <a:extLst>
              <a:ext uri="{FF2B5EF4-FFF2-40B4-BE49-F238E27FC236}">
                <a16:creationId xmlns:a16="http://schemas.microsoft.com/office/drawing/2014/main" id="{B37F5978-EBCF-4A7D-B9C7-A42DB0079D57}"/>
              </a:ext>
            </a:extLst>
          </p:cNvPr>
          <p:cNvSpPr txBox="1"/>
          <p:nvPr/>
        </p:nvSpPr>
        <p:spPr>
          <a:xfrm>
            <a:off x="7208294" y="3658453"/>
            <a:ext cx="2918915" cy="40780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200"/>
              <a:t>@RiffelRoyals</a:t>
            </a:r>
          </a:p>
        </p:txBody>
      </p:sp>
      <p:sp>
        <p:nvSpPr>
          <p:cNvPr id="14" name="TextBox 13">
            <a:extLst>
              <a:ext uri="{FF2B5EF4-FFF2-40B4-BE49-F238E27FC236}">
                <a16:creationId xmlns:a16="http://schemas.microsoft.com/office/drawing/2014/main" id="{20C6BBCA-29D7-4E35-A8ED-DE8DCBEFA3FF}"/>
              </a:ext>
            </a:extLst>
          </p:cNvPr>
          <p:cNvSpPr txBox="1"/>
          <p:nvPr/>
        </p:nvSpPr>
        <p:spPr>
          <a:xfrm>
            <a:off x="7208294" y="4775863"/>
            <a:ext cx="4986768" cy="40780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200">
                <a:ea typeface="+mn-lt"/>
                <a:cs typeface="+mn-lt"/>
              </a:rPr>
              <a:t>https://www.rcsd.ca/school/MichaelARiffel</a:t>
            </a:r>
            <a:endParaRPr lang="en-US" sz="2200"/>
          </a:p>
        </p:txBody>
      </p:sp>
      <p:pic>
        <p:nvPicPr>
          <p:cNvPr id="4" name="Picture 3" descr="cid:image001.png@01D69024.AD2C1CA0">
            <a:extLst>
              <a:ext uri="{FF2B5EF4-FFF2-40B4-BE49-F238E27FC236}">
                <a16:creationId xmlns:a16="http://schemas.microsoft.com/office/drawing/2014/main" id="{1EC02CE8-F7A1-4170-AF59-7185944562D4}"/>
              </a:ext>
            </a:extLst>
          </p:cNvPr>
          <p:cNvPicPr/>
          <p:nvPr/>
        </p:nvPicPr>
        <p:blipFill>
          <a:blip r:embed="rId6" r:link="rId7"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19213" y="5197866"/>
            <a:ext cx="1575849" cy="1653415"/>
          </a:xfrm>
          <a:prstGeom prst="rect">
            <a:avLst/>
          </a:prstGeom>
          <a:noFill/>
          <a:ln>
            <a:noFill/>
          </a:ln>
        </p:spPr>
      </p:pic>
    </p:spTree>
    <p:extLst>
      <p:ext uri="{BB962C8B-B14F-4D97-AF65-F5344CB8AC3E}">
        <p14:creationId xmlns:p14="http://schemas.microsoft.com/office/powerpoint/2010/main" val="1937621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a:t>Riffel royal mart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2161" y="2340204"/>
            <a:ext cx="4073887" cy="4073887"/>
          </a:xfrm>
        </p:spPr>
      </p:pic>
      <p:pic>
        <p:nvPicPr>
          <p:cNvPr id="6" name="Picture 5">
            <a:extLst>
              <a:ext uri="{FF2B5EF4-FFF2-40B4-BE49-F238E27FC236}">
                <a16:creationId xmlns:a16="http://schemas.microsoft.com/office/drawing/2014/main" id="{75268542-C017-4EAC-85F2-ADF9DEE81BEC}"/>
              </a:ext>
            </a:extLst>
          </p:cNvPr>
          <p:cNvPicPr>
            <a:picLocks noChangeAspect="1"/>
          </p:cNvPicPr>
          <p:nvPr/>
        </p:nvPicPr>
        <p:blipFill rotWithShape="1">
          <a:blip r:embed="rId3"/>
          <a:srcRect r="13958" b="8685"/>
          <a:stretch/>
        </p:blipFill>
        <p:spPr>
          <a:xfrm>
            <a:off x="5239990" y="2443243"/>
            <a:ext cx="6479044" cy="3867807"/>
          </a:xfrm>
          <a:prstGeom prst="rect">
            <a:avLst/>
          </a:prstGeom>
        </p:spPr>
      </p:pic>
      <p:sp>
        <p:nvSpPr>
          <p:cNvPr id="7" name="Oval 6">
            <a:extLst>
              <a:ext uri="{FF2B5EF4-FFF2-40B4-BE49-F238E27FC236}">
                <a16:creationId xmlns:a16="http://schemas.microsoft.com/office/drawing/2014/main" id="{50E6A15A-321D-4A51-BD5F-0D3EDC52CD67}"/>
              </a:ext>
            </a:extLst>
          </p:cNvPr>
          <p:cNvSpPr/>
          <p:nvPr/>
        </p:nvSpPr>
        <p:spPr>
          <a:xfrm>
            <a:off x="5906811" y="4855779"/>
            <a:ext cx="1271751" cy="315311"/>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74541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a:t>Registration forms</a:t>
            </a:r>
          </a:p>
        </p:txBody>
      </p:sp>
      <p:sp>
        <p:nvSpPr>
          <p:cNvPr id="3" name="Content Placeholder 2"/>
          <p:cNvSpPr>
            <a:spLocks noGrp="1"/>
          </p:cNvSpPr>
          <p:nvPr>
            <p:ph idx="1"/>
          </p:nvPr>
        </p:nvSpPr>
        <p:spPr>
          <a:xfrm>
            <a:off x="1628361" y="2397900"/>
            <a:ext cx="8901159" cy="4058318"/>
          </a:xfrm>
        </p:spPr>
        <p:txBody>
          <a:bodyPr vert="horz" lIns="68580" tIns="34290" rIns="68580" bIns="34290" rtlCol="0" anchor="t">
            <a:noAutofit/>
          </a:bodyPr>
          <a:lstStyle/>
          <a:p>
            <a:r>
              <a:rPr lang="en-US" sz="2200"/>
              <a:t>Please return your registration form to your grade 8 teacher due on or before:</a:t>
            </a:r>
          </a:p>
          <a:p>
            <a:pPr marL="0" indent="0" algn="ctr">
              <a:buNone/>
            </a:pPr>
            <a:endParaRPr lang="en-US" sz="2200" b="1"/>
          </a:p>
          <a:p>
            <a:pPr marL="0" indent="0" algn="ctr">
              <a:buNone/>
            </a:pPr>
            <a:r>
              <a:rPr lang="en-US" sz="2200" b="1"/>
              <a:t>Friday, February 17, 2023</a:t>
            </a:r>
          </a:p>
          <a:p>
            <a:pPr marL="0" indent="0" algn="ctr">
              <a:buNone/>
            </a:pPr>
            <a:endParaRPr lang="en-US" sz="2200" b="1"/>
          </a:p>
          <a:p>
            <a:pPr marL="285750" indent="-285750"/>
            <a:r>
              <a:rPr lang="en-US" sz="2200" b="1"/>
              <a:t>Associate schools</a:t>
            </a:r>
            <a:r>
              <a:rPr lang="en-US" sz="2200"/>
              <a:t> – leave your registration form with your grade 8 teacher or drop it off at the Riffel Main Office</a:t>
            </a:r>
          </a:p>
          <a:p>
            <a:pPr marL="285750" indent="-285750"/>
            <a:r>
              <a:rPr lang="en-US" sz="2200" b="1"/>
              <a:t>Non-associate schools</a:t>
            </a:r>
            <a:r>
              <a:rPr lang="en-US" sz="2200"/>
              <a:t> (RCSD or RPS) - please complete online registration found on the Riffel home page.</a:t>
            </a:r>
          </a:p>
        </p:txBody>
      </p:sp>
      <p:pic>
        <p:nvPicPr>
          <p:cNvPr id="4" name="Picture 3" descr="cid:image001.png@01D69024.AD2C1CA0"/>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472378" y="5203144"/>
            <a:ext cx="1575849" cy="1653415"/>
          </a:xfrm>
          <a:prstGeom prst="rect">
            <a:avLst/>
          </a:prstGeom>
          <a:noFill/>
          <a:ln>
            <a:noFill/>
          </a:ln>
        </p:spPr>
      </p:pic>
    </p:spTree>
    <p:extLst>
      <p:ext uri="{BB962C8B-B14F-4D97-AF65-F5344CB8AC3E}">
        <p14:creationId xmlns:p14="http://schemas.microsoft.com/office/powerpoint/2010/main" val="2142415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173C4-8F18-4CB4-B259-E07C69FF878B}"/>
              </a:ext>
            </a:extLst>
          </p:cNvPr>
          <p:cNvSpPr>
            <a:spLocks noGrp="1"/>
          </p:cNvSpPr>
          <p:nvPr>
            <p:ph type="title"/>
          </p:nvPr>
        </p:nvSpPr>
        <p:spPr>
          <a:xfrm>
            <a:off x="1972732" y="3797429"/>
            <a:ext cx="7917007" cy="1188720"/>
          </a:xfrm>
        </p:spPr>
        <p:txBody>
          <a:bodyPr>
            <a:normAutofit/>
          </a:bodyPr>
          <a:lstStyle/>
          <a:p>
            <a:r>
              <a:rPr lang="en-US"/>
              <a:t>Questions?</a:t>
            </a:r>
          </a:p>
        </p:txBody>
      </p:sp>
      <p:pic>
        <p:nvPicPr>
          <p:cNvPr id="5" name="Picture 4" descr="cid:image001.png@01D69024.AD2C1CA0">
            <a:extLst>
              <a:ext uri="{FF2B5EF4-FFF2-40B4-BE49-F238E27FC236}">
                <a16:creationId xmlns:a16="http://schemas.microsoft.com/office/drawing/2014/main" id="{E808198F-E3D0-4193-991A-96183180674C}"/>
              </a:ext>
            </a:extLst>
          </p:cNvPr>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472378" y="5203144"/>
            <a:ext cx="1575849" cy="1653415"/>
          </a:xfrm>
          <a:prstGeom prst="rect">
            <a:avLst/>
          </a:prstGeom>
          <a:noFill/>
          <a:ln>
            <a:noFill/>
          </a:ln>
        </p:spPr>
      </p:pic>
      <p:sp>
        <p:nvSpPr>
          <p:cNvPr id="6" name="Title 1">
            <a:extLst>
              <a:ext uri="{FF2B5EF4-FFF2-40B4-BE49-F238E27FC236}">
                <a16:creationId xmlns:a16="http://schemas.microsoft.com/office/drawing/2014/main" id="{7BAF3B9C-611C-4FE3-A769-99ED270F73CA}"/>
              </a:ext>
            </a:extLst>
          </p:cNvPr>
          <p:cNvSpPr txBox="1">
            <a:spLocks/>
          </p:cNvSpPr>
          <p:nvPr/>
        </p:nvSpPr>
        <p:spPr bwMode="black">
          <a:xfrm>
            <a:off x="1972733" y="5136891"/>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US"/>
              <a:t>Contact student Services at RiffelGuidance@rcsd.ca</a:t>
            </a:r>
          </a:p>
        </p:txBody>
      </p:sp>
      <p:sp>
        <p:nvSpPr>
          <p:cNvPr id="4" name="Title 1">
            <a:extLst>
              <a:ext uri="{FF2B5EF4-FFF2-40B4-BE49-F238E27FC236}">
                <a16:creationId xmlns:a16="http://schemas.microsoft.com/office/drawing/2014/main" id="{2F251055-3D84-CC9A-C964-1A353DD4A54F}"/>
              </a:ext>
            </a:extLst>
          </p:cNvPr>
          <p:cNvSpPr txBox="1">
            <a:spLocks/>
          </p:cNvSpPr>
          <p:nvPr/>
        </p:nvSpPr>
        <p:spPr bwMode="black">
          <a:xfrm>
            <a:off x="1383452" y="475109"/>
            <a:ext cx="8902527" cy="25095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US" dirty="0"/>
              <a:t>Learning resource Presentation Rm. 112</a:t>
            </a:r>
          </a:p>
          <a:p>
            <a:endParaRPr lang="en-US" dirty="0"/>
          </a:p>
          <a:p>
            <a:r>
              <a:rPr lang="en-US" dirty="0"/>
              <a:t>Advanced placement presentation rm 116</a:t>
            </a:r>
          </a:p>
          <a:p>
            <a:endParaRPr lang="en-US" dirty="0"/>
          </a:p>
          <a:p>
            <a:r>
              <a:rPr lang="en-US" dirty="0"/>
              <a:t>School tour</a:t>
            </a:r>
          </a:p>
          <a:p>
            <a:endParaRPr lang="en-US" dirty="0"/>
          </a:p>
        </p:txBody>
      </p:sp>
    </p:spTree>
    <p:extLst>
      <p:ext uri="{BB962C8B-B14F-4D97-AF65-F5344CB8AC3E}">
        <p14:creationId xmlns:p14="http://schemas.microsoft.com/office/powerpoint/2010/main" val="697300491"/>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1C727-1C0E-4179-A39F-5A18A383E143}"/>
              </a:ext>
            </a:extLst>
          </p:cNvPr>
          <p:cNvSpPr>
            <a:spLocks noGrp="1"/>
          </p:cNvSpPr>
          <p:nvPr>
            <p:ph type="title"/>
          </p:nvPr>
        </p:nvSpPr>
        <p:spPr>
          <a:xfrm>
            <a:off x="769620" y="1098151"/>
            <a:ext cx="4486656" cy="1141497"/>
          </a:xfrm>
        </p:spPr>
        <p:txBody>
          <a:bodyPr>
            <a:normAutofit/>
          </a:bodyPr>
          <a:lstStyle/>
          <a:p>
            <a:r>
              <a:rPr lang="en-US" sz="2200"/>
              <a:t>Extra-curricular programs</a:t>
            </a:r>
          </a:p>
        </p:txBody>
      </p:sp>
      <p:sp>
        <p:nvSpPr>
          <p:cNvPr id="3" name="Content Placeholder 2">
            <a:extLst>
              <a:ext uri="{FF2B5EF4-FFF2-40B4-BE49-F238E27FC236}">
                <a16:creationId xmlns:a16="http://schemas.microsoft.com/office/drawing/2014/main" id="{8A6A2D76-1DBF-4532-9E16-A6B288E94856}"/>
              </a:ext>
            </a:extLst>
          </p:cNvPr>
          <p:cNvSpPr>
            <a:spLocks noGrp="1"/>
          </p:cNvSpPr>
          <p:nvPr>
            <p:ph idx="1"/>
          </p:nvPr>
        </p:nvSpPr>
        <p:spPr>
          <a:xfrm>
            <a:off x="6223247" y="0"/>
            <a:ext cx="2366051" cy="4669737"/>
          </a:xfrm>
        </p:spPr>
        <p:txBody>
          <a:bodyPr vert="horz" lIns="68580" tIns="34290" rIns="68580" bIns="34290" rtlCol="0" anchor="t">
            <a:noAutofit/>
          </a:bodyPr>
          <a:lstStyle/>
          <a:p>
            <a:pPr marL="0" indent="0">
              <a:buNone/>
            </a:pPr>
            <a:r>
              <a:rPr lang="en-US" sz="1500" b="1" dirty="0"/>
              <a:t>Clubs</a:t>
            </a:r>
          </a:p>
          <a:p>
            <a:r>
              <a:rPr lang="en-US" sz="1500" dirty="0"/>
              <a:t>Art Club</a:t>
            </a:r>
          </a:p>
          <a:p>
            <a:r>
              <a:rPr lang="en-US" sz="1500" dirty="0"/>
              <a:t>Best Buddies</a:t>
            </a:r>
          </a:p>
          <a:p>
            <a:r>
              <a:rPr lang="en-US" sz="1500" dirty="0"/>
              <a:t>Book Club</a:t>
            </a:r>
          </a:p>
          <a:p>
            <a:r>
              <a:rPr lang="en-US" sz="1500" dirty="0"/>
              <a:t>Canteen</a:t>
            </a:r>
          </a:p>
          <a:p>
            <a:r>
              <a:rPr lang="en-US" sz="1500" dirty="0"/>
              <a:t>Chamber Choir/Ensemble</a:t>
            </a:r>
          </a:p>
          <a:p>
            <a:r>
              <a:rPr lang="en-US" sz="1500" dirty="0"/>
              <a:t>Drum Group</a:t>
            </a:r>
          </a:p>
          <a:p>
            <a:r>
              <a:rPr lang="en-US" sz="1500" dirty="0"/>
              <a:t>GSA</a:t>
            </a:r>
          </a:p>
          <a:p>
            <a:r>
              <a:rPr lang="en-US" sz="1500" dirty="0" err="1"/>
              <a:t>Honour</a:t>
            </a:r>
            <a:r>
              <a:rPr lang="en-US" sz="1500" dirty="0"/>
              <a:t> Choir</a:t>
            </a:r>
          </a:p>
          <a:p>
            <a:r>
              <a:rPr lang="en-US" sz="1500" dirty="0"/>
              <a:t>Drama and Improv</a:t>
            </a:r>
          </a:p>
          <a:p>
            <a:r>
              <a:rPr lang="en-US" sz="1500" dirty="0"/>
              <a:t>St. Faustina Swim</a:t>
            </a:r>
          </a:p>
          <a:p>
            <a:r>
              <a:rPr lang="en-US" sz="1500" dirty="0"/>
              <a:t>Mega Volley/RIT</a:t>
            </a:r>
          </a:p>
          <a:p>
            <a:r>
              <a:rPr lang="en-US" sz="1500" dirty="0"/>
              <a:t>Peer Tutoring</a:t>
            </a:r>
          </a:p>
          <a:p>
            <a:r>
              <a:rPr lang="en-US" sz="1500" dirty="0"/>
              <a:t>Praise and Worship Music</a:t>
            </a:r>
          </a:p>
          <a:p>
            <a:r>
              <a:rPr lang="en-US" sz="1500" dirty="0"/>
              <a:t>Scorekeepers</a:t>
            </a:r>
          </a:p>
          <a:p>
            <a:r>
              <a:rPr lang="en-US" sz="1500" dirty="0"/>
              <a:t>SRC</a:t>
            </a:r>
          </a:p>
          <a:p>
            <a:r>
              <a:rPr lang="en-US" sz="1500" dirty="0"/>
              <a:t>Team Manager/Athletic Trainer</a:t>
            </a:r>
          </a:p>
          <a:p>
            <a:r>
              <a:rPr lang="en-US" sz="1500" dirty="0"/>
              <a:t>Yearbook</a:t>
            </a:r>
          </a:p>
          <a:p>
            <a:endParaRPr lang="en-US" sz="1500" dirty="0"/>
          </a:p>
        </p:txBody>
      </p:sp>
      <p:sp>
        <p:nvSpPr>
          <p:cNvPr id="4" name="Text Placeholder 3">
            <a:extLst>
              <a:ext uri="{FF2B5EF4-FFF2-40B4-BE49-F238E27FC236}">
                <a16:creationId xmlns:a16="http://schemas.microsoft.com/office/drawing/2014/main" id="{1164B4BB-DAC8-4A85-99A3-2E1F5D6980E9}"/>
              </a:ext>
            </a:extLst>
          </p:cNvPr>
          <p:cNvSpPr>
            <a:spLocks noGrp="1"/>
          </p:cNvSpPr>
          <p:nvPr>
            <p:ph type="body" sz="half" idx="2"/>
          </p:nvPr>
        </p:nvSpPr>
        <p:spPr>
          <a:xfrm>
            <a:off x="816818" y="2239648"/>
            <a:ext cx="3794760" cy="2194036"/>
          </a:xfrm>
        </p:spPr>
        <p:txBody>
          <a:bodyPr>
            <a:normAutofit/>
          </a:bodyPr>
          <a:lstStyle/>
          <a:p>
            <a:r>
              <a:rPr lang="en-US" sz="1800" dirty="0"/>
              <a:t>Get involved!!</a:t>
            </a:r>
          </a:p>
        </p:txBody>
      </p:sp>
      <p:sp>
        <p:nvSpPr>
          <p:cNvPr id="6" name="Content Placeholder 2">
            <a:extLst>
              <a:ext uri="{FF2B5EF4-FFF2-40B4-BE49-F238E27FC236}">
                <a16:creationId xmlns:a16="http://schemas.microsoft.com/office/drawing/2014/main" id="{8A59F261-DA41-4667-BDE1-180E40684FB4}"/>
              </a:ext>
            </a:extLst>
          </p:cNvPr>
          <p:cNvSpPr txBox="1">
            <a:spLocks/>
          </p:cNvSpPr>
          <p:nvPr/>
        </p:nvSpPr>
        <p:spPr>
          <a:xfrm>
            <a:off x="8786531" y="6719"/>
            <a:ext cx="1832682" cy="4840123"/>
          </a:xfrm>
          <a:prstGeom prst="rect">
            <a:avLst/>
          </a:prstGeom>
        </p:spPr>
        <p:txBody>
          <a:bodyPr vert="horz" lIns="68580" tIns="34290" rIns="68580" bIns="34290" rtlCol="0" anchor="t">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900" kern="1200">
                <a:solidFill>
                  <a:schemeClr val="tx1"/>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sz="1500" b="1" dirty="0"/>
              <a:t>Sports</a:t>
            </a:r>
          </a:p>
          <a:p>
            <a:r>
              <a:rPr lang="en-US" sz="1500" dirty="0"/>
              <a:t>Badminton</a:t>
            </a:r>
          </a:p>
          <a:p>
            <a:r>
              <a:rPr lang="en-US" sz="1500" dirty="0"/>
              <a:t>Basketball</a:t>
            </a:r>
          </a:p>
          <a:p>
            <a:r>
              <a:rPr lang="en-US" sz="1500" dirty="0"/>
              <a:t>Cross Country</a:t>
            </a:r>
          </a:p>
          <a:p>
            <a:r>
              <a:rPr lang="en-US" sz="1500" dirty="0"/>
              <a:t>Curling</a:t>
            </a:r>
          </a:p>
          <a:p>
            <a:r>
              <a:rPr lang="en-US" sz="1500" dirty="0"/>
              <a:t>Football</a:t>
            </a:r>
          </a:p>
          <a:p>
            <a:r>
              <a:rPr lang="en-US" sz="1500" dirty="0"/>
              <a:t>Flag Football</a:t>
            </a:r>
          </a:p>
          <a:p>
            <a:r>
              <a:rPr lang="en-US" sz="1500" dirty="0"/>
              <a:t>Golf</a:t>
            </a:r>
          </a:p>
          <a:p>
            <a:r>
              <a:rPr lang="en-US" sz="1500" dirty="0"/>
              <a:t>Hockey</a:t>
            </a:r>
          </a:p>
          <a:p>
            <a:r>
              <a:rPr lang="en-US" sz="1500" dirty="0"/>
              <a:t>Soccer</a:t>
            </a:r>
          </a:p>
          <a:p>
            <a:r>
              <a:rPr lang="en-US" sz="1500" dirty="0"/>
              <a:t>Track and Field</a:t>
            </a:r>
          </a:p>
          <a:p>
            <a:r>
              <a:rPr lang="en-US" sz="1500" dirty="0"/>
              <a:t>Volleyball</a:t>
            </a:r>
          </a:p>
          <a:p>
            <a:r>
              <a:rPr lang="en-US" sz="1500" dirty="0"/>
              <a:t>Wrestling</a:t>
            </a:r>
          </a:p>
          <a:p>
            <a:endParaRPr lang="en-US" sz="1500" dirty="0"/>
          </a:p>
        </p:txBody>
      </p:sp>
      <p:pic>
        <p:nvPicPr>
          <p:cNvPr id="5" name="Picture 4" descr="cid:image001.png@01D69024.AD2C1CA0">
            <a:extLst>
              <a:ext uri="{FF2B5EF4-FFF2-40B4-BE49-F238E27FC236}">
                <a16:creationId xmlns:a16="http://schemas.microsoft.com/office/drawing/2014/main" id="{7D514568-56EE-4E10-8B84-A48AE7E83FFB}"/>
              </a:ext>
            </a:extLst>
          </p:cNvPr>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19213" y="5197866"/>
            <a:ext cx="1575849" cy="1653415"/>
          </a:xfrm>
          <a:prstGeom prst="rect">
            <a:avLst/>
          </a:prstGeom>
          <a:noFill/>
          <a:ln>
            <a:noFill/>
          </a:ln>
        </p:spPr>
      </p:pic>
      <p:pic>
        <p:nvPicPr>
          <p:cNvPr id="8" name="Picture 7">
            <a:extLst>
              <a:ext uri="{FF2B5EF4-FFF2-40B4-BE49-F238E27FC236}">
                <a16:creationId xmlns:a16="http://schemas.microsoft.com/office/drawing/2014/main" id="{06E3E491-87AA-4BDD-8955-C1C4BEBB6978}"/>
              </a:ext>
            </a:extLst>
          </p:cNvPr>
          <p:cNvPicPr>
            <a:picLocks noChangeAspect="1"/>
          </p:cNvPicPr>
          <p:nvPr/>
        </p:nvPicPr>
        <p:blipFill rotWithShape="1">
          <a:blip r:embed="rId4"/>
          <a:srcRect l="9974" t="7677" r="8519" b="5943"/>
          <a:stretch/>
        </p:blipFill>
        <p:spPr>
          <a:xfrm>
            <a:off x="1572786" y="3121572"/>
            <a:ext cx="2841559" cy="2879835"/>
          </a:xfrm>
          <a:prstGeom prst="rect">
            <a:avLst/>
          </a:prstGeom>
        </p:spPr>
      </p:pic>
    </p:spTree>
    <p:extLst>
      <p:ext uri="{BB962C8B-B14F-4D97-AF65-F5344CB8AC3E}">
        <p14:creationId xmlns:p14="http://schemas.microsoft.com/office/powerpoint/2010/main" val="3137297558"/>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A29034-043E-4BA1-9971-1B6153A5F61E}"/>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err="1"/>
              <a:t>O’Canada</a:t>
            </a:r>
            <a:endParaRPr lang="en-US"/>
          </a:p>
        </p:txBody>
      </p:sp>
      <p:sp>
        <p:nvSpPr>
          <p:cNvPr id="5" name="TextBox 4">
            <a:extLst>
              <a:ext uri="{FF2B5EF4-FFF2-40B4-BE49-F238E27FC236}">
                <a16:creationId xmlns:a16="http://schemas.microsoft.com/office/drawing/2014/main" id="{DF8320B0-201A-41E3-919E-EFB518DB295C}"/>
              </a:ext>
            </a:extLst>
          </p:cNvPr>
          <p:cNvSpPr txBox="1"/>
          <p:nvPr/>
        </p:nvSpPr>
        <p:spPr>
          <a:xfrm>
            <a:off x="5429586" y="1890414"/>
            <a:ext cx="6274677" cy="2616101"/>
          </a:xfrm>
          <a:prstGeom prst="rect">
            <a:avLst/>
          </a:prstGeom>
          <a:noFill/>
          <a:ln w="34925">
            <a:solidFill>
              <a:schemeClr val="tx1"/>
            </a:solidFill>
          </a:ln>
        </p:spPr>
        <p:txBody>
          <a:bodyPr wrap="square" lIns="91440" tIns="45720" rIns="91440" bIns="45720" rtlCol="0" anchor="t">
            <a:spAutoFit/>
          </a:bodyPr>
          <a:lstStyle/>
          <a:p>
            <a:pPr algn="ctr"/>
            <a:endParaRPr lang="en-US" sz="2800"/>
          </a:p>
          <a:p>
            <a:pPr algn="ctr"/>
            <a:r>
              <a:rPr lang="en-US" sz="2800" dirty="0"/>
              <a:t>Michael A. Riffel Catholic High School Vocal Jazz Group</a:t>
            </a:r>
          </a:p>
          <a:p>
            <a:pPr algn="ctr"/>
            <a:endParaRPr lang="en-US" sz="2800" dirty="0"/>
          </a:p>
          <a:p>
            <a:pPr algn="ctr"/>
            <a:r>
              <a:rPr lang="en-US" sz="2400" b="1" dirty="0"/>
              <a:t>with Ms. Stacy Allan</a:t>
            </a:r>
          </a:p>
          <a:p>
            <a:pPr algn="ctr"/>
            <a:endParaRPr lang="en-US" sz="2800"/>
          </a:p>
        </p:txBody>
      </p:sp>
      <p:pic>
        <p:nvPicPr>
          <p:cNvPr id="12" name="Picture 11" descr="cid:image001.png@01D69024.AD2C1CA0">
            <a:extLst>
              <a:ext uri="{FF2B5EF4-FFF2-40B4-BE49-F238E27FC236}">
                <a16:creationId xmlns:a16="http://schemas.microsoft.com/office/drawing/2014/main" id="{9DF79A69-555D-408F-88E6-F49BCF5F29C8}"/>
              </a:ext>
            </a:extLst>
          </p:cNvPr>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19213" y="5197866"/>
            <a:ext cx="1575849" cy="1653415"/>
          </a:xfrm>
          <a:prstGeom prst="rect">
            <a:avLst/>
          </a:prstGeom>
          <a:noFill/>
          <a:ln>
            <a:noFill/>
          </a:ln>
        </p:spPr>
      </p:pic>
    </p:spTree>
    <p:extLst>
      <p:ext uri="{BB962C8B-B14F-4D97-AF65-F5344CB8AC3E}">
        <p14:creationId xmlns:p14="http://schemas.microsoft.com/office/powerpoint/2010/main" val="2173802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BB2AB-6B17-41CC-9218-2CF6322C1CD3}"/>
              </a:ext>
            </a:extLst>
          </p:cNvPr>
          <p:cNvSpPr>
            <a:spLocks noGrp="1"/>
          </p:cNvSpPr>
          <p:nvPr>
            <p:ph type="title"/>
          </p:nvPr>
        </p:nvSpPr>
        <p:spPr>
          <a:xfrm>
            <a:off x="896112" y="597908"/>
            <a:ext cx="4486656" cy="1141497"/>
          </a:xfrm>
        </p:spPr>
        <p:txBody>
          <a:bodyPr/>
          <a:lstStyle/>
          <a:p>
            <a:r>
              <a:rPr lang="en-US"/>
              <a:t>Prayer</a:t>
            </a:r>
          </a:p>
        </p:txBody>
      </p:sp>
      <p:sp>
        <p:nvSpPr>
          <p:cNvPr id="3" name="Content Placeholder 2">
            <a:extLst>
              <a:ext uri="{FF2B5EF4-FFF2-40B4-BE49-F238E27FC236}">
                <a16:creationId xmlns:a16="http://schemas.microsoft.com/office/drawing/2014/main" id="{3C222588-D6E6-40F4-93B4-04B0767303DA}"/>
              </a:ext>
            </a:extLst>
          </p:cNvPr>
          <p:cNvSpPr>
            <a:spLocks noGrp="1"/>
          </p:cNvSpPr>
          <p:nvPr>
            <p:ph idx="1"/>
          </p:nvPr>
        </p:nvSpPr>
        <p:spPr>
          <a:xfrm>
            <a:off x="6681651" y="597844"/>
            <a:ext cx="4957354" cy="5782056"/>
          </a:xfrm>
        </p:spPr>
        <p:txBody>
          <a:bodyPr vert="horz" lIns="91440" tIns="45720" rIns="91440" bIns="45720" rtlCol="0" anchor="t">
            <a:normAutofit fontScale="77500" lnSpcReduction="20000"/>
          </a:bodyPr>
          <a:lstStyle/>
          <a:p>
            <a:pPr marL="0" indent="0" algn="ctr">
              <a:buNone/>
            </a:pPr>
            <a:r>
              <a:rPr lang="en-US" sz="2400">
                <a:ea typeface="+mn-lt"/>
                <a:cs typeface="+mn-lt"/>
              </a:rPr>
              <a:t>Dear Lord, </a:t>
            </a:r>
            <a:endParaRPr lang="en-US">
              <a:ea typeface="+mn-lt"/>
              <a:cs typeface="+mn-lt"/>
            </a:endParaRPr>
          </a:p>
          <a:p>
            <a:pPr algn="ctr">
              <a:buNone/>
            </a:pPr>
            <a:r>
              <a:rPr lang="en-US" sz="2400">
                <a:ea typeface="+mn-lt"/>
                <a:cs typeface="+mn-lt"/>
              </a:rPr>
              <a:t>A house is a building, whereas a home is a place where people are connected to one another, care for each other, learn and grow together.  A home is a place where every person feels welcomed and loved.  Lord, we know that everyone at Riffel is trying to make this place something more than a building, we are trying to make Riffel a home away from home.  We ask that your welcoming spirit be evident as we meet with our future students and their parents this evening. May your loving presence be with us as we welcome all to our Riffel family and help prepare the foundation for a wonderful experience here, learning and growing in our faith, academics and relationships. </a:t>
            </a:r>
            <a:endParaRPr lang="en-US"/>
          </a:p>
          <a:p>
            <a:pPr algn="ctr">
              <a:buNone/>
            </a:pPr>
            <a:r>
              <a:rPr lang="en-US" sz="2400">
                <a:ea typeface="+mn-lt"/>
                <a:cs typeface="+mn-lt"/>
              </a:rPr>
              <a:t>  </a:t>
            </a:r>
            <a:endParaRPr lang="en-US">
              <a:ea typeface="+mn-lt"/>
              <a:cs typeface="+mn-lt"/>
            </a:endParaRPr>
          </a:p>
          <a:p>
            <a:pPr algn="ctr">
              <a:buNone/>
            </a:pPr>
            <a:r>
              <a:rPr lang="en-US" sz="2400">
                <a:ea typeface="+mn-lt"/>
                <a:cs typeface="+mn-lt"/>
              </a:rPr>
              <a:t>Amen </a:t>
            </a:r>
          </a:p>
          <a:p>
            <a:pPr algn="ctr">
              <a:buNone/>
            </a:pPr>
            <a:endParaRPr lang="en-US" sz="2400">
              <a:ea typeface="+mn-lt"/>
              <a:cs typeface="+mn-lt"/>
            </a:endParaRPr>
          </a:p>
          <a:p>
            <a:pPr algn="ctr">
              <a:buNone/>
            </a:pPr>
            <a:r>
              <a:rPr lang="en-US" sz="2400">
                <a:ea typeface="+mn-lt"/>
                <a:cs typeface="+mn-lt"/>
              </a:rPr>
              <a:t>St. Gertrude the Great – Pray for Us</a:t>
            </a:r>
            <a:endParaRPr lang="en-US"/>
          </a:p>
        </p:txBody>
      </p:sp>
      <p:pic>
        <p:nvPicPr>
          <p:cNvPr id="5" name="Picture 4" descr="cid:image001.png@01D69024.AD2C1CA0">
            <a:extLst>
              <a:ext uri="{FF2B5EF4-FFF2-40B4-BE49-F238E27FC236}">
                <a16:creationId xmlns:a16="http://schemas.microsoft.com/office/drawing/2014/main" id="{B0F3B257-9E9F-4FDA-A83B-39FF2B9D3B2D}"/>
              </a:ext>
            </a:extLst>
          </p:cNvPr>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802093" y="5431546"/>
            <a:ext cx="1575849" cy="1653415"/>
          </a:xfrm>
          <a:prstGeom prst="rect">
            <a:avLst/>
          </a:prstGeom>
          <a:noFill/>
          <a:ln>
            <a:noFill/>
          </a:ln>
        </p:spPr>
      </p:pic>
      <p:sp>
        <p:nvSpPr>
          <p:cNvPr id="7" name="Text Placeholder 3">
            <a:extLst>
              <a:ext uri="{FF2B5EF4-FFF2-40B4-BE49-F238E27FC236}">
                <a16:creationId xmlns:a16="http://schemas.microsoft.com/office/drawing/2014/main" id="{73E56CE0-484C-4C85-B549-A3659A739E97}"/>
              </a:ext>
            </a:extLst>
          </p:cNvPr>
          <p:cNvSpPr>
            <a:spLocks noGrp="1"/>
          </p:cNvSpPr>
          <p:nvPr>
            <p:ph type="body" sz="half" idx="2"/>
          </p:nvPr>
        </p:nvSpPr>
        <p:spPr>
          <a:xfrm>
            <a:off x="986401" y="5765800"/>
            <a:ext cx="4306077" cy="2194036"/>
          </a:xfrm>
        </p:spPr>
        <p:txBody>
          <a:bodyPr>
            <a:normAutofit/>
          </a:bodyPr>
          <a:lstStyle/>
          <a:p>
            <a:r>
              <a:rPr lang="en-US" sz="1800"/>
              <a:t>St. Gertrude the Great is our Patron Saint</a:t>
            </a:r>
          </a:p>
        </p:txBody>
      </p:sp>
      <p:pic>
        <p:nvPicPr>
          <p:cNvPr id="9" name="Picture 6" descr="St. Gertrude the Great: Nov 16 | saints-feast-family">
            <a:extLst>
              <a:ext uri="{FF2B5EF4-FFF2-40B4-BE49-F238E27FC236}">
                <a16:creationId xmlns:a16="http://schemas.microsoft.com/office/drawing/2014/main" id="{42334EC9-B614-46A1-92E0-69841A65B7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0287" y="2306994"/>
            <a:ext cx="2298602" cy="2969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442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01D9E-2CE2-4E9F-9796-7BEA1674F335}"/>
              </a:ext>
            </a:extLst>
          </p:cNvPr>
          <p:cNvSpPr>
            <a:spLocks noGrp="1"/>
          </p:cNvSpPr>
          <p:nvPr>
            <p:ph type="title"/>
          </p:nvPr>
        </p:nvSpPr>
        <p:spPr>
          <a:xfrm>
            <a:off x="2231136" y="964692"/>
            <a:ext cx="8479821" cy="1188720"/>
          </a:xfrm>
        </p:spPr>
        <p:txBody>
          <a:bodyPr>
            <a:normAutofit/>
          </a:bodyPr>
          <a:lstStyle/>
          <a:p>
            <a:r>
              <a:rPr lang="en-US"/>
              <a:t>Catholic School community council (C.S.C.C.)</a:t>
            </a:r>
          </a:p>
        </p:txBody>
      </p:sp>
      <p:sp>
        <p:nvSpPr>
          <p:cNvPr id="3" name="Content Placeholder 2">
            <a:extLst>
              <a:ext uri="{FF2B5EF4-FFF2-40B4-BE49-F238E27FC236}">
                <a16:creationId xmlns:a16="http://schemas.microsoft.com/office/drawing/2014/main" id="{B027BEE7-8347-43FB-9C6A-0BB495B81427}"/>
              </a:ext>
            </a:extLst>
          </p:cNvPr>
          <p:cNvSpPr>
            <a:spLocks noGrp="1"/>
          </p:cNvSpPr>
          <p:nvPr>
            <p:ph idx="1"/>
          </p:nvPr>
        </p:nvSpPr>
        <p:spPr>
          <a:xfrm>
            <a:off x="2727750" y="2549370"/>
            <a:ext cx="7729728" cy="3101983"/>
          </a:xfrm>
        </p:spPr>
        <p:txBody>
          <a:bodyPr vert="horz" lIns="91440" tIns="45720" rIns="91440" bIns="45720" rtlCol="0" anchor="t">
            <a:normAutofit/>
          </a:bodyPr>
          <a:lstStyle/>
          <a:p>
            <a:pPr marL="0" indent="0">
              <a:buNone/>
            </a:pPr>
            <a:r>
              <a:rPr lang="en-US" sz="2400">
                <a:latin typeface="Gill Sans MT"/>
                <a:cs typeface="Arial"/>
              </a:rPr>
              <a:t>CSCC Co-Chairperson</a:t>
            </a:r>
          </a:p>
          <a:p>
            <a:pPr marL="342900" indent="-342900">
              <a:buFont typeface="Arial" panose="020B0604020202020204" pitchFamily="34" charset="0"/>
              <a:buChar char="•"/>
            </a:pPr>
            <a:r>
              <a:rPr lang="en-US" sz="2400">
                <a:latin typeface="Gill Sans MT"/>
                <a:cs typeface="Arial"/>
              </a:rPr>
              <a:t>Mr. Olufemi </a:t>
            </a:r>
            <a:r>
              <a:rPr lang="en-US" sz="2400" err="1">
                <a:latin typeface="Gill Sans MT"/>
                <a:cs typeface="Arial"/>
              </a:rPr>
              <a:t>Eseyin</a:t>
            </a:r>
            <a:endParaRPr lang="en-US" sz="2400"/>
          </a:p>
          <a:p>
            <a:endParaRPr lang="en-US" sz="2400"/>
          </a:p>
        </p:txBody>
      </p:sp>
      <p:pic>
        <p:nvPicPr>
          <p:cNvPr id="4" name="Picture 3" descr="cid:image001.png@01D69024.AD2C1CA0">
            <a:extLst>
              <a:ext uri="{FF2B5EF4-FFF2-40B4-BE49-F238E27FC236}">
                <a16:creationId xmlns:a16="http://schemas.microsoft.com/office/drawing/2014/main" id="{8FF01011-49E0-4CA4-A1CB-A831729405D8}"/>
              </a:ext>
            </a:extLst>
          </p:cNvPr>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19213" y="5197866"/>
            <a:ext cx="1575849" cy="1653415"/>
          </a:xfrm>
          <a:prstGeom prst="rect">
            <a:avLst/>
          </a:prstGeom>
          <a:noFill/>
          <a:ln>
            <a:noFill/>
          </a:ln>
        </p:spPr>
      </p:pic>
    </p:spTree>
    <p:extLst>
      <p:ext uri="{BB962C8B-B14F-4D97-AF65-F5344CB8AC3E}">
        <p14:creationId xmlns:p14="http://schemas.microsoft.com/office/powerpoint/2010/main" val="3779266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1C7BB-556B-41CB-A626-FB77D12BA3F0}"/>
              </a:ext>
            </a:extLst>
          </p:cNvPr>
          <p:cNvSpPr>
            <a:spLocks noGrp="1"/>
          </p:cNvSpPr>
          <p:nvPr>
            <p:ph type="title"/>
          </p:nvPr>
        </p:nvSpPr>
        <p:spPr/>
        <p:txBody>
          <a:bodyPr>
            <a:normAutofit/>
          </a:bodyPr>
          <a:lstStyle/>
          <a:p>
            <a:r>
              <a:rPr lang="en-US" sz="2800"/>
              <a:t>Administrative greetings</a:t>
            </a:r>
          </a:p>
        </p:txBody>
      </p:sp>
      <p:sp>
        <p:nvSpPr>
          <p:cNvPr id="3" name="TextBox 2">
            <a:extLst>
              <a:ext uri="{FF2B5EF4-FFF2-40B4-BE49-F238E27FC236}">
                <a16:creationId xmlns:a16="http://schemas.microsoft.com/office/drawing/2014/main" id="{F3B63F20-9A7E-4E02-8106-7AC8EDB889EC}"/>
              </a:ext>
            </a:extLst>
          </p:cNvPr>
          <p:cNvSpPr txBox="1"/>
          <p:nvPr/>
        </p:nvSpPr>
        <p:spPr>
          <a:xfrm>
            <a:off x="3061658" y="2545872"/>
            <a:ext cx="5698884" cy="265457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400">
                <a:latin typeface="Gill Sans MT"/>
                <a:cs typeface="Arial"/>
              </a:rPr>
              <a:t>Principal</a:t>
            </a:r>
            <a:endParaRPr lang="en-US" sz="2400">
              <a:latin typeface="Gill Sans MT"/>
            </a:endParaRPr>
          </a:p>
          <a:p>
            <a:pPr marL="342900" indent="-342900">
              <a:buFont typeface="Arial" panose="020B0604020202020204" pitchFamily="34" charset="0"/>
              <a:buChar char="•"/>
            </a:pPr>
            <a:endParaRPr lang="en-US" sz="2400">
              <a:latin typeface="Gill Sans MT"/>
              <a:cs typeface="Arial"/>
            </a:endParaRPr>
          </a:p>
          <a:p>
            <a:pPr marL="342900" indent="-342900">
              <a:buFont typeface="Arial" panose="020B0604020202020204" pitchFamily="34" charset="0"/>
              <a:buChar char="•"/>
            </a:pPr>
            <a:r>
              <a:rPr lang="en-US" sz="2400">
                <a:latin typeface="Gill Sans MT"/>
                <a:cs typeface="Arial"/>
              </a:rPr>
              <a:t>Mr. Mark Wernikowski</a:t>
            </a:r>
          </a:p>
          <a:p>
            <a:endParaRPr lang="en-US" sz="2400">
              <a:latin typeface="Gill Sans MT"/>
              <a:cs typeface="Arial"/>
            </a:endParaRPr>
          </a:p>
          <a:p>
            <a:r>
              <a:rPr lang="en-US" sz="2400">
                <a:latin typeface="Gill Sans MT"/>
                <a:cs typeface="Arial"/>
              </a:rPr>
              <a:t>Vice-Principal</a:t>
            </a:r>
          </a:p>
          <a:p>
            <a:endParaRPr lang="en-US" sz="2400">
              <a:latin typeface="Gill Sans MT"/>
              <a:cs typeface="Arial"/>
            </a:endParaRPr>
          </a:p>
          <a:p>
            <a:pPr marL="342900" indent="-342900">
              <a:buFont typeface="Arial" panose="020B0604020202020204" pitchFamily="34" charset="0"/>
              <a:buChar char="•"/>
            </a:pPr>
            <a:r>
              <a:rPr lang="en-US" sz="2400">
                <a:latin typeface="Gill Sans MT"/>
                <a:cs typeface="Arial"/>
              </a:rPr>
              <a:t>Mr. Trevor Troy</a:t>
            </a:r>
          </a:p>
        </p:txBody>
      </p:sp>
      <p:pic>
        <p:nvPicPr>
          <p:cNvPr id="5" name="Picture 4" descr="cid:image001.png@01D69024.AD2C1CA0">
            <a:extLst>
              <a:ext uri="{FF2B5EF4-FFF2-40B4-BE49-F238E27FC236}">
                <a16:creationId xmlns:a16="http://schemas.microsoft.com/office/drawing/2014/main" id="{BA10EFFE-8C86-433D-B560-A67F7611C020}"/>
              </a:ext>
            </a:extLst>
          </p:cNvPr>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544265" y="5114181"/>
            <a:ext cx="1575849" cy="1653415"/>
          </a:xfrm>
          <a:prstGeom prst="rect">
            <a:avLst/>
          </a:prstGeom>
          <a:noFill/>
          <a:ln>
            <a:noFill/>
          </a:ln>
        </p:spPr>
      </p:pic>
    </p:spTree>
    <p:extLst>
      <p:ext uri="{BB962C8B-B14F-4D97-AF65-F5344CB8AC3E}">
        <p14:creationId xmlns:p14="http://schemas.microsoft.com/office/powerpoint/2010/main" val="2996526440"/>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a:t>Guidance counsellors</a:t>
            </a:r>
          </a:p>
        </p:txBody>
      </p:sp>
      <p:sp>
        <p:nvSpPr>
          <p:cNvPr id="3" name="Content Placeholder 2"/>
          <p:cNvSpPr>
            <a:spLocks noGrp="1"/>
          </p:cNvSpPr>
          <p:nvPr>
            <p:ph idx="1"/>
          </p:nvPr>
        </p:nvSpPr>
        <p:spPr>
          <a:xfrm>
            <a:off x="6756534" y="2376177"/>
            <a:ext cx="3611880" cy="1439157"/>
          </a:xfrm>
        </p:spPr>
        <p:txBody>
          <a:bodyPr vert="horz" lIns="68580" tIns="34290" rIns="68580" bIns="34290" rtlCol="0" anchor="t">
            <a:normAutofit/>
          </a:bodyPr>
          <a:lstStyle/>
          <a:p>
            <a:r>
              <a:rPr lang="en-US" sz="2200"/>
              <a:t>Ms. Kyla Warnecke</a:t>
            </a:r>
          </a:p>
          <a:p>
            <a:r>
              <a:rPr lang="en-US" sz="2200"/>
              <a:t>Ms. Lisa Hanson</a:t>
            </a:r>
          </a:p>
          <a:p>
            <a:endParaRPr lang="en-US" sz="1800"/>
          </a:p>
          <a:p>
            <a:endParaRPr lang="en-US" sz="1500"/>
          </a:p>
        </p:txBody>
      </p:sp>
      <p:pic>
        <p:nvPicPr>
          <p:cNvPr id="6" name="Picture 5" descr="cid:image001.png@01D69024.AD2C1CA0">
            <a:extLst>
              <a:ext uri="{FF2B5EF4-FFF2-40B4-BE49-F238E27FC236}">
                <a16:creationId xmlns:a16="http://schemas.microsoft.com/office/drawing/2014/main" id="{BC191978-D8F9-4EEB-8F58-2D68080BAC29}"/>
              </a:ext>
            </a:extLst>
          </p:cNvPr>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19213" y="5197866"/>
            <a:ext cx="1575849" cy="1653415"/>
          </a:xfrm>
          <a:prstGeom prst="rect">
            <a:avLst/>
          </a:prstGeom>
          <a:noFill/>
          <a:ln>
            <a:noFill/>
          </a:ln>
        </p:spPr>
      </p:pic>
    </p:spTree>
    <p:extLst>
      <p:ext uri="{BB962C8B-B14F-4D97-AF65-F5344CB8AC3E}">
        <p14:creationId xmlns:p14="http://schemas.microsoft.com/office/powerpoint/2010/main" val="416409255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286AF-D86B-42BB-92C5-AF6C5557C96C}"/>
              </a:ext>
            </a:extLst>
          </p:cNvPr>
          <p:cNvSpPr>
            <a:spLocks noGrp="1"/>
          </p:cNvSpPr>
          <p:nvPr>
            <p:ph type="title"/>
          </p:nvPr>
        </p:nvSpPr>
        <p:spPr>
          <a:xfrm>
            <a:off x="5458969" y="2386744"/>
            <a:ext cx="5928358" cy="1645920"/>
          </a:xfrm>
        </p:spPr>
        <p:txBody>
          <a:bodyPr vert="horz" lIns="274320" tIns="182880" rIns="274320" bIns="182880" rtlCol="0" anchor="ctr" anchorCtr="1">
            <a:normAutofit/>
          </a:bodyPr>
          <a:lstStyle/>
          <a:p>
            <a:r>
              <a:rPr lang="en-US" sz="3800"/>
              <a:t>Welcome, 2027 graduates!</a:t>
            </a:r>
          </a:p>
        </p:txBody>
      </p:sp>
      <p:pic>
        <p:nvPicPr>
          <p:cNvPr id="5" name="Picture 5" descr="Logo&#10;&#10;Description automatically generated">
            <a:extLst>
              <a:ext uri="{FF2B5EF4-FFF2-40B4-BE49-F238E27FC236}">
                <a16:creationId xmlns:a16="http://schemas.microsoft.com/office/drawing/2014/main" id="{7B02E803-B8DF-46AD-ABC5-3052AAC56D1B}"/>
              </a:ext>
            </a:extLst>
          </p:cNvPr>
          <p:cNvPicPr>
            <a:picLocks noGrp="1" noChangeAspect="1"/>
          </p:cNvPicPr>
          <p:nvPr>
            <p:ph idx="1"/>
          </p:nvPr>
        </p:nvPicPr>
        <p:blipFill rotWithShape="1">
          <a:blip r:embed="rId2"/>
          <a:srcRect r="3539" b="1"/>
          <a:stretch/>
        </p:blipFill>
        <p:spPr>
          <a:xfrm>
            <a:off x="20" y="10"/>
            <a:ext cx="4654277" cy="6857990"/>
          </a:xfrm>
          <a:prstGeom prst="rect">
            <a:avLst/>
          </a:prstGeom>
        </p:spPr>
      </p:pic>
    </p:spTree>
    <p:extLst>
      <p:ext uri="{BB962C8B-B14F-4D97-AF65-F5344CB8AC3E}">
        <p14:creationId xmlns:p14="http://schemas.microsoft.com/office/powerpoint/2010/main" val="3615123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1C7BB-556B-41CB-A626-FB77D12BA3F0}"/>
              </a:ext>
            </a:extLst>
          </p:cNvPr>
          <p:cNvSpPr>
            <a:spLocks noGrp="1"/>
          </p:cNvSpPr>
          <p:nvPr>
            <p:ph type="title"/>
          </p:nvPr>
        </p:nvSpPr>
        <p:spPr/>
        <p:txBody>
          <a:bodyPr>
            <a:normAutofit/>
          </a:bodyPr>
          <a:lstStyle/>
          <a:p>
            <a:r>
              <a:rPr lang="en-US" sz="2800"/>
              <a:t>Uphold the cross, </a:t>
            </a:r>
            <a:br>
              <a:rPr lang="en-US" sz="2800"/>
            </a:br>
            <a:r>
              <a:rPr lang="en-US" sz="2800"/>
              <a:t>Capture the crown</a:t>
            </a:r>
          </a:p>
        </p:txBody>
      </p:sp>
      <p:sp>
        <p:nvSpPr>
          <p:cNvPr id="3" name="TextBox 2">
            <a:extLst>
              <a:ext uri="{FF2B5EF4-FFF2-40B4-BE49-F238E27FC236}">
                <a16:creationId xmlns:a16="http://schemas.microsoft.com/office/drawing/2014/main" id="{F3B63F20-9A7E-4E02-8106-7AC8EDB889EC}"/>
              </a:ext>
            </a:extLst>
          </p:cNvPr>
          <p:cNvSpPr txBox="1"/>
          <p:nvPr/>
        </p:nvSpPr>
        <p:spPr>
          <a:xfrm>
            <a:off x="3061658" y="2545872"/>
            <a:ext cx="5698884" cy="302390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400">
                <a:latin typeface="Gill Sans MT"/>
                <a:cs typeface="Arial"/>
              </a:rPr>
              <a:t>We are committed to working with our students as they continue to develop:</a:t>
            </a:r>
          </a:p>
          <a:p>
            <a:pPr marL="457200" indent="-457200">
              <a:buFont typeface="+mj-lt"/>
              <a:buAutoNum type="arabicPeriod"/>
            </a:pPr>
            <a:endParaRPr lang="en-US" sz="2400">
              <a:latin typeface="Gill Sans MT"/>
              <a:cs typeface="Arial"/>
            </a:endParaRPr>
          </a:p>
          <a:p>
            <a:r>
              <a:rPr lang="en-US" sz="2400">
                <a:latin typeface="Gill Sans MT"/>
                <a:cs typeface="Arial"/>
              </a:rPr>
              <a:t>- Academically/Intellectually</a:t>
            </a:r>
          </a:p>
          <a:p>
            <a:pPr marL="457200" indent="-457200">
              <a:buFont typeface="+mj-lt"/>
              <a:buAutoNum type="arabicPeriod"/>
            </a:pPr>
            <a:endParaRPr lang="en-US" sz="2400">
              <a:latin typeface="Gill Sans MT"/>
              <a:cs typeface="Arial"/>
            </a:endParaRPr>
          </a:p>
          <a:p>
            <a:r>
              <a:rPr lang="en-US" sz="2400">
                <a:latin typeface="Gill Sans MT"/>
                <a:cs typeface="Arial"/>
              </a:rPr>
              <a:t>- Emotionally/Socially</a:t>
            </a:r>
          </a:p>
          <a:p>
            <a:pPr marL="457200" indent="-457200">
              <a:buFont typeface="+mj-lt"/>
              <a:buAutoNum type="arabicPeriod"/>
            </a:pPr>
            <a:endParaRPr lang="en-US" sz="2400">
              <a:latin typeface="Gill Sans MT"/>
              <a:cs typeface="Arial"/>
            </a:endParaRPr>
          </a:p>
          <a:p>
            <a:r>
              <a:rPr lang="en-US" sz="2400">
                <a:latin typeface="Gill Sans MT"/>
                <a:cs typeface="Arial"/>
              </a:rPr>
              <a:t>- Spiritually</a:t>
            </a:r>
            <a:endParaRPr lang="en-US" sz="2400">
              <a:latin typeface="Gill Sans MT"/>
            </a:endParaRPr>
          </a:p>
        </p:txBody>
      </p:sp>
      <p:pic>
        <p:nvPicPr>
          <p:cNvPr id="5" name="Picture 4" descr="cid:image001.png@01D69024.AD2C1CA0">
            <a:extLst>
              <a:ext uri="{FF2B5EF4-FFF2-40B4-BE49-F238E27FC236}">
                <a16:creationId xmlns:a16="http://schemas.microsoft.com/office/drawing/2014/main" id="{BA10EFFE-8C86-433D-B560-A67F7611C020}"/>
              </a:ext>
            </a:extLst>
          </p:cNvPr>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16152" y="5315464"/>
            <a:ext cx="1575849" cy="1653415"/>
          </a:xfrm>
          <a:prstGeom prst="rect">
            <a:avLst/>
          </a:prstGeom>
          <a:noFill/>
          <a:ln>
            <a:noFill/>
          </a:ln>
        </p:spPr>
      </p:pic>
    </p:spTree>
    <p:extLst>
      <p:ext uri="{BB962C8B-B14F-4D97-AF65-F5344CB8AC3E}">
        <p14:creationId xmlns:p14="http://schemas.microsoft.com/office/powerpoint/2010/main" val="299342028"/>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1_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3.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E96986F3928645A101314E11EEC11F" ma:contentTypeVersion="14" ma:contentTypeDescription="Create a new document." ma:contentTypeScope="" ma:versionID="7cfbe0a8750328f969198067e9da1937">
  <xsd:schema xmlns:xsd="http://www.w3.org/2001/XMLSchema" xmlns:xs="http://www.w3.org/2001/XMLSchema" xmlns:p="http://schemas.microsoft.com/office/2006/metadata/properties" xmlns:ns3="d8149fa0-bcef-4c3a-aee7-e1ab31adeb94" xmlns:ns4="005cf647-e337-4738-a922-618ceff12e04" targetNamespace="http://schemas.microsoft.com/office/2006/metadata/properties" ma:root="true" ma:fieldsID="8dae973c373de5a02f5553795544da16" ns3:_="" ns4:_="">
    <xsd:import namespace="d8149fa0-bcef-4c3a-aee7-e1ab31adeb94"/>
    <xsd:import namespace="005cf647-e337-4738-a922-618ceff12e0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149fa0-bcef-4c3a-aee7-e1ab31adeb9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5cf647-e337-4738-a922-618ceff12e0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78F3F37-F7A9-45D0-89DC-C55CB55C1F6C}">
  <ds:schemaRefs>
    <ds:schemaRef ds:uri="http://schemas.microsoft.com/sharepoint/v3/contenttype/forms"/>
  </ds:schemaRefs>
</ds:datastoreItem>
</file>

<file path=customXml/itemProps2.xml><?xml version="1.0" encoding="utf-8"?>
<ds:datastoreItem xmlns:ds="http://schemas.openxmlformats.org/officeDocument/2006/customXml" ds:itemID="{76FADEF1-D6EE-4099-BAED-6C9FA22308AF}">
  <ds:schemaRefs>
    <ds:schemaRef ds:uri="005cf647-e337-4738-a922-618ceff12e04"/>
    <ds:schemaRef ds:uri="d8149fa0-bcef-4c3a-aee7-e1ab31adeb9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43612FA-85DA-47BD-9B6D-D9777AB6F1D5}">
  <ds:schemaRefs>
    <ds:schemaRef ds:uri="http://www.w3.org/XML/1998/namespace"/>
    <ds:schemaRef ds:uri="http://purl.org/dc/elements/1.1/"/>
    <ds:schemaRef ds:uri="d8149fa0-bcef-4c3a-aee7-e1ab31adeb94"/>
    <ds:schemaRef ds:uri="005cf647-e337-4738-a922-618ceff12e04"/>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Parcel</Template>
  <TotalTime>1</TotalTime>
  <Words>1374</Words>
  <Application>Microsoft Office PowerPoint</Application>
  <PresentationFormat>Widescreen</PresentationFormat>
  <Paragraphs>221</Paragraphs>
  <Slides>27</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27</vt:i4>
      </vt:variant>
    </vt:vector>
  </HeadingPairs>
  <TitlesOfParts>
    <vt:vector size="34" baseType="lpstr">
      <vt:lpstr>Arial</vt:lpstr>
      <vt:lpstr>Arial,Sans-Serif</vt:lpstr>
      <vt:lpstr>Cambria Math</vt:lpstr>
      <vt:lpstr>Gill Sans MT</vt:lpstr>
      <vt:lpstr>Parcel</vt:lpstr>
      <vt:lpstr>1_Parcel</vt:lpstr>
      <vt:lpstr>Parcel</vt:lpstr>
      <vt:lpstr>Welcome to Michael a. Riffel Catholic high school</vt:lpstr>
      <vt:lpstr>Land acknowledgement</vt:lpstr>
      <vt:lpstr>O’Canada</vt:lpstr>
      <vt:lpstr>Prayer</vt:lpstr>
      <vt:lpstr>Catholic School community council (C.S.C.C.)</vt:lpstr>
      <vt:lpstr>Administrative greetings</vt:lpstr>
      <vt:lpstr>Guidance counsellors</vt:lpstr>
      <vt:lpstr>Welcome, 2027 graduates!</vt:lpstr>
      <vt:lpstr>Uphold the cross,  Capture the crown</vt:lpstr>
      <vt:lpstr>Tools for success</vt:lpstr>
      <vt:lpstr>How will you be supported?</vt:lpstr>
      <vt:lpstr>How will you be supported?</vt:lpstr>
      <vt:lpstr>Grade 9 courses</vt:lpstr>
      <vt:lpstr>High performance programming</vt:lpstr>
      <vt:lpstr>Regina catholic schools learning online</vt:lpstr>
      <vt:lpstr>Meeting students' academic needs</vt:lpstr>
      <vt:lpstr>Learning resource program</vt:lpstr>
      <vt:lpstr>Advanced program</vt:lpstr>
      <vt:lpstr>Elective class</vt:lpstr>
      <vt:lpstr>Sample schedule</vt:lpstr>
      <vt:lpstr>Passion for Music</vt:lpstr>
      <vt:lpstr>Extra-curricular programs</vt:lpstr>
      <vt:lpstr>Follow us on social media / Internet</vt:lpstr>
      <vt:lpstr>Riffel royal mart</vt:lpstr>
      <vt:lpstr>Registration forms</vt:lpstr>
      <vt:lpstr>Questions?</vt:lpstr>
      <vt:lpstr>Extra-curricular programs</vt:lpstr>
    </vt:vector>
  </TitlesOfParts>
  <Company>RCSD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Michael a. Riffel Catholic high school</dc:title>
  <dc:creator>Warnecke, Kyla</dc:creator>
  <cp:lastModifiedBy>Warnecke, Kyla</cp:lastModifiedBy>
  <cp:revision>36</cp:revision>
  <dcterms:created xsi:type="dcterms:W3CDTF">2020-12-16T14:45:57Z</dcterms:created>
  <dcterms:modified xsi:type="dcterms:W3CDTF">2023-02-15T16:57:52Z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0x0101005EE96986F3928645A101314E11EEC11F</vt:lpwstr>
  </property>
</Properties>
</file>