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handoutMasterIdLst>
    <p:handoutMasterId r:id="rId16"/>
  </p:handoutMasterIdLst>
  <p:sldIdLst>
    <p:sldId id="256" r:id="rId2"/>
    <p:sldId id="257" r:id="rId3"/>
    <p:sldId id="270" r:id="rId4"/>
    <p:sldId id="258" r:id="rId5"/>
    <p:sldId id="267" r:id="rId6"/>
    <p:sldId id="259" r:id="rId7"/>
    <p:sldId id="260" r:id="rId8"/>
    <p:sldId id="261" r:id="rId9"/>
    <p:sldId id="262" r:id="rId10"/>
    <p:sldId id="263" r:id="rId11"/>
    <p:sldId id="264" r:id="rId12"/>
    <p:sldId id="265" r:id="rId13"/>
    <p:sldId id="266" r:id="rId14"/>
    <p:sldId id="269" r:id="rId1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CAAD5486-F951-4BB1-B98D-7AE0272441E3}" type="datetimeFigureOut">
              <a:rPr lang="en-US" smtClean="0"/>
              <a:t>11/22/2021</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98D7448-3442-4CA7-81C3-C795F5C010FB}" type="slidenum">
              <a:rPr lang="en-US" smtClean="0"/>
              <a:t>‹#›</a:t>
            </a:fld>
            <a:endParaRPr lang="en-US"/>
          </a:p>
        </p:txBody>
      </p:sp>
    </p:spTree>
    <p:extLst>
      <p:ext uri="{BB962C8B-B14F-4D97-AF65-F5344CB8AC3E}">
        <p14:creationId xmlns:p14="http://schemas.microsoft.com/office/powerpoint/2010/main" val="254778275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11/22/2021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11/22/2021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11/22/2021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11/22/2021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11/22/2021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11/22/2021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hyperlink" Target="mailto:l.hanson@rcsd.ca" TargetMode="External"/><Relationship Id="rId2" Type="http://schemas.openxmlformats.org/officeDocument/2006/relationships/hyperlink" Target="mailto:w.hackl@rcsd.ca"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091" y="2386744"/>
            <a:ext cx="10797309" cy="1645920"/>
          </a:xfrm>
        </p:spPr>
        <p:txBody>
          <a:bodyPr>
            <a:normAutofit fontScale="90000"/>
          </a:bodyPr>
          <a:lstStyle/>
          <a:p>
            <a:r>
              <a:rPr lang="en-US" dirty="0" smtClean="0"/>
              <a:t>Michael A. Riffel Catholic High School</a:t>
            </a:r>
            <a:br>
              <a:rPr lang="en-US" dirty="0" smtClean="0"/>
            </a:br>
            <a:r>
              <a:rPr lang="en-US" dirty="0" smtClean="0"/>
              <a:t>parent Graduation Meeting</a:t>
            </a:r>
            <a:endParaRPr lang="en-US" dirty="0"/>
          </a:p>
        </p:txBody>
      </p:sp>
      <p:sp>
        <p:nvSpPr>
          <p:cNvPr id="3" name="Subtitle 2"/>
          <p:cNvSpPr>
            <a:spLocks noGrp="1"/>
          </p:cNvSpPr>
          <p:nvPr>
            <p:ph type="subTitle" idx="1"/>
          </p:nvPr>
        </p:nvSpPr>
        <p:spPr>
          <a:xfrm>
            <a:off x="2782939" y="4648107"/>
            <a:ext cx="6801612" cy="1239894"/>
          </a:xfrm>
        </p:spPr>
        <p:txBody>
          <a:bodyPr>
            <a:normAutofit/>
          </a:bodyPr>
          <a:lstStyle/>
          <a:p>
            <a:r>
              <a:rPr lang="en-US" sz="2800" dirty="0" smtClean="0">
                <a:solidFill>
                  <a:schemeClr val="bg1"/>
                </a:solidFill>
              </a:rPr>
              <a:t>Welcome, Grade 12 students and families!</a:t>
            </a:r>
            <a:endParaRPr lang="en-US" sz="2800" dirty="0">
              <a:solidFill>
                <a:schemeClr val="bg1"/>
              </a:solidFill>
            </a:endParaRPr>
          </a:p>
        </p:txBody>
      </p:sp>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37248" y="5075129"/>
            <a:ext cx="1330665" cy="14272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39165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day</a:t>
            </a:r>
            <a:endParaRPr lang="en-US" dirty="0"/>
          </a:p>
        </p:txBody>
      </p:sp>
      <p:sp>
        <p:nvSpPr>
          <p:cNvPr id="3" name="Content Placeholder 2"/>
          <p:cNvSpPr>
            <a:spLocks noGrp="1"/>
          </p:cNvSpPr>
          <p:nvPr>
            <p:ph idx="1"/>
          </p:nvPr>
        </p:nvSpPr>
        <p:spPr>
          <a:xfrm>
            <a:off x="6206835" y="886691"/>
            <a:ext cx="5855855" cy="6567055"/>
          </a:xfrm>
        </p:spPr>
        <p:txBody>
          <a:bodyPr>
            <a:normAutofit fontScale="47500" lnSpcReduction="20000"/>
          </a:bodyPr>
          <a:lstStyle/>
          <a:p>
            <a:r>
              <a:rPr lang="en-US" sz="2800" dirty="0" err="1" smtClean="0"/>
              <a:t>Graduands</a:t>
            </a:r>
            <a:r>
              <a:rPr lang="en-US" sz="2800" dirty="0" smtClean="0"/>
              <a:t> </a:t>
            </a:r>
            <a:r>
              <a:rPr lang="en-US" sz="2800" dirty="0"/>
              <a:t>will proceed into the church at the start of mass and will sit together in a designated area (</a:t>
            </a:r>
            <a:r>
              <a:rPr lang="en-US" sz="2800" dirty="0" err="1"/>
              <a:t>Graduands</a:t>
            </a:r>
            <a:r>
              <a:rPr lang="en-US" sz="2800" dirty="0"/>
              <a:t> will rehearse this process at the mandatory graduation rehearsal on Monday, June 20, 2022 during period 3). </a:t>
            </a:r>
            <a:r>
              <a:rPr lang="en-US" sz="2800" dirty="0" err="1"/>
              <a:t>Graduands</a:t>
            </a:r>
            <a:r>
              <a:rPr lang="en-US" sz="2800" dirty="0"/>
              <a:t> will carry the graduation cap under their arm as they process into the church.</a:t>
            </a:r>
          </a:p>
          <a:p>
            <a:r>
              <a:rPr lang="en-US" sz="2800" dirty="0" smtClean="0"/>
              <a:t>Graduation </a:t>
            </a:r>
            <a:r>
              <a:rPr lang="en-US" sz="2800" dirty="0"/>
              <a:t>exercises will immediately follow the graduation mass. During the Salutatorian Address, </a:t>
            </a:r>
            <a:r>
              <a:rPr lang="en-US" sz="2800" dirty="0" err="1"/>
              <a:t>Graduands</a:t>
            </a:r>
            <a:r>
              <a:rPr lang="en-US" sz="2800" dirty="0"/>
              <a:t> will be asked to put on the graduation cap.</a:t>
            </a:r>
          </a:p>
          <a:p>
            <a:r>
              <a:rPr lang="en-US" sz="2800" dirty="0" smtClean="0"/>
              <a:t>All </a:t>
            </a:r>
            <a:r>
              <a:rPr lang="en-US" sz="2800" dirty="0" err="1"/>
              <a:t>Graduands</a:t>
            </a:r>
            <a:r>
              <a:rPr lang="en-US" sz="2800" dirty="0"/>
              <a:t> will meet at St. Gabriel Elementary School (across the street from the church) at 12:15 p.m. and a group picture will be done at this time by our official photographer (the picture will be made available to all families).</a:t>
            </a:r>
          </a:p>
          <a:p>
            <a:r>
              <a:rPr lang="en-US" sz="2800" dirty="0" smtClean="0"/>
              <a:t>Doors </a:t>
            </a:r>
            <a:r>
              <a:rPr lang="en-US" sz="2800" dirty="0"/>
              <a:t>to Resurrection Parish will open at 12:30 pm and the graduation mass and exercises will begin at 1:00 pm. Admission to the graduation mass and exercises is by ticket only including children. Seats are available on a first-come basis. Certain rows at the front of the church will be reserved for the </a:t>
            </a:r>
            <a:r>
              <a:rPr lang="en-US" sz="2800" dirty="0" err="1"/>
              <a:t>Graduands</a:t>
            </a:r>
            <a:r>
              <a:rPr lang="en-US" sz="2800" dirty="0"/>
              <a:t>.</a:t>
            </a:r>
          </a:p>
          <a:p>
            <a:r>
              <a:rPr lang="en-US" sz="2800" dirty="0" smtClean="0"/>
              <a:t>Please </a:t>
            </a:r>
            <a:r>
              <a:rPr lang="en-US" sz="2800" dirty="0"/>
              <a:t>remember that Resurrection Parish, similar to facilities like the Conexus Arts Centre, does not allow food or drink in the church and/or the auditorium during graduation mass and exercises.</a:t>
            </a:r>
          </a:p>
          <a:p>
            <a:r>
              <a:rPr lang="en-US" sz="2800" dirty="0" smtClean="0"/>
              <a:t>Resurrection </a:t>
            </a:r>
            <a:r>
              <a:rPr lang="en-US" sz="2800" dirty="0"/>
              <a:t>Parish also does not allow hats to be worn inside the church and/or auditorium (an exception is made only for the graduation caps worn by our </a:t>
            </a:r>
            <a:r>
              <a:rPr lang="en-US" sz="2800" dirty="0" err="1"/>
              <a:t>Graduands</a:t>
            </a:r>
            <a:r>
              <a:rPr lang="en-US" sz="2800" dirty="0"/>
              <a:t>.</a:t>
            </a:r>
          </a:p>
          <a:p>
            <a:r>
              <a:rPr lang="en-US" sz="2800" dirty="0" smtClean="0"/>
              <a:t>Resurrection </a:t>
            </a:r>
            <a:r>
              <a:rPr lang="en-US" sz="2800" dirty="0"/>
              <a:t>Parish must enforce the provincial and city smoking bylaws which state that smoking/vaping is not allowed inside a public building at any time, and that such activities must be done outdoors a minimum of three </a:t>
            </a:r>
            <a:r>
              <a:rPr lang="en-US" sz="2800" dirty="0" err="1"/>
              <a:t>metres</a:t>
            </a:r>
            <a:r>
              <a:rPr lang="en-US" sz="2800" dirty="0"/>
              <a:t> (15 feet) from any building entrance.</a:t>
            </a:r>
          </a:p>
          <a:p>
            <a:r>
              <a:rPr lang="en-US" sz="2800" dirty="0" smtClean="0"/>
              <a:t>For </a:t>
            </a:r>
            <a:r>
              <a:rPr lang="en-US" sz="2800" dirty="0"/>
              <a:t>the benefit and enjoyment of all those in attendance for our graduation mass and exercises, we are requesting that individuals refrain from leaving the building during any portion of the mass or the graduation exercises. This ensures that noise and distractions are at a minimum. The entire program runs approximately 2 ½ hours and this may prove lengthy for small children.</a:t>
            </a:r>
          </a:p>
          <a:p>
            <a:endParaRPr lang="en-US" dirty="0"/>
          </a:p>
        </p:txBody>
      </p:sp>
      <p:sp>
        <p:nvSpPr>
          <p:cNvPr id="4" name="Text Placeholder 3"/>
          <p:cNvSpPr>
            <a:spLocks noGrp="1"/>
          </p:cNvSpPr>
          <p:nvPr>
            <p:ph type="body" sz="half" idx="2"/>
          </p:nvPr>
        </p:nvSpPr>
        <p:spPr>
          <a:xfrm>
            <a:off x="1150620" y="3845482"/>
            <a:ext cx="3794760" cy="2194036"/>
          </a:xfrm>
        </p:spPr>
        <p:txBody>
          <a:bodyPr>
            <a:normAutofit/>
          </a:bodyPr>
          <a:lstStyle/>
          <a:p>
            <a:r>
              <a:rPr lang="en-US" sz="2400" dirty="0" smtClean="0">
                <a:solidFill>
                  <a:schemeClr val="tx1"/>
                </a:solidFill>
              </a:rPr>
              <a:t>Wednesday, June 29, 2022</a:t>
            </a:r>
          </a:p>
          <a:p>
            <a:r>
              <a:rPr lang="en-US" sz="2400" dirty="0" smtClean="0">
                <a:solidFill>
                  <a:schemeClr val="tx1"/>
                </a:solidFill>
              </a:rPr>
              <a:t>1:00 pm</a:t>
            </a:r>
          </a:p>
          <a:p>
            <a:r>
              <a:rPr lang="en-US" sz="2400" dirty="0" smtClean="0">
                <a:solidFill>
                  <a:schemeClr val="tx1"/>
                </a:solidFill>
              </a:rPr>
              <a:t>Resurrection Parish</a:t>
            </a:r>
            <a:endParaRPr lang="en-US" sz="2400" dirty="0">
              <a:solidFill>
                <a:schemeClr val="tx1"/>
              </a:solidFill>
            </a:endParaRPr>
          </a:p>
        </p:txBody>
      </p:sp>
    </p:spTree>
    <p:extLst>
      <p:ext uri="{BB962C8B-B14F-4D97-AF65-F5344CB8AC3E}">
        <p14:creationId xmlns:p14="http://schemas.microsoft.com/office/powerpoint/2010/main" val="170496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ACADEMIC </a:t>
            </a:r>
            <a:r>
              <a:rPr lang="en-US" dirty="0"/>
              <a:t>DRESS REQUIREMENTS</a:t>
            </a:r>
            <a:br>
              <a:rPr lang="en-US" dirty="0"/>
            </a:br>
            <a:r>
              <a:rPr lang="en-US" dirty="0"/>
              <a:t>(CAP &amp; GOWN)</a:t>
            </a:r>
            <a:br>
              <a:rPr lang="en-US" dirty="0"/>
            </a:br>
            <a:endParaRPr lang="en-US" dirty="0"/>
          </a:p>
        </p:txBody>
      </p:sp>
      <p:sp>
        <p:nvSpPr>
          <p:cNvPr id="3" name="Content Placeholder 2"/>
          <p:cNvSpPr>
            <a:spLocks noGrp="1"/>
          </p:cNvSpPr>
          <p:nvPr>
            <p:ph idx="1"/>
          </p:nvPr>
        </p:nvSpPr>
        <p:spPr>
          <a:xfrm>
            <a:off x="6268597" y="760164"/>
            <a:ext cx="5662669" cy="5662670"/>
          </a:xfrm>
        </p:spPr>
        <p:txBody>
          <a:bodyPr>
            <a:normAutofit/>
          </a:bodyPr>
          <a:lstStyle/>
          <a:p>
            <a:r>
              <a:rPr lang="en-US" sz="2050" dirty="0"/>
              <a:t>The academic dress worn by the </a:t>
            </a:r>
            <a:r>
              <a:rPr lang="en-US" sz="2050" dirty="0" err="1"/>
              <a:t>Graduand</a:t>
            </a:r>
            <a:r>
              <a:rPr lang="en-US" sz="2050" dirty="0"/>
              <a:t> consists of a blue gown, cap and a red v-stole. The cost is included in the graduation fee.</a:t>
            </a:r>
          </a:p>
          <a:p>
            <a:endParaRPr lang="en-US" sz="2050" dirty="0"/>
          </a:p>
          <a:p>
            <a:r>
              <a:rPr lang="en-US" sz="2050" dirty="0"/>
              <a:t>Gowns, caps and v-stoles MUST be picked up at the school on Monday, June 27, 2022 in the Commons Area between 11:00 am and 12:30 pm.</a:t>
            </a:r>
          </a:p>
          <a:p>
            <a:endParaRPr lang="en-US" sz="2050" dirty="0"/>
          </a:p>
          <a:p>
            <a:r>
              <a:rPr lang="en-US" sz="2050" dirty="0"/>
              <a:t>Dress clothing is required under the gowns. Boys may wear a shirt and tie, dress pants and dress shoes.  Girls may wear either a dress, or a top and dress pants and dress shoes.  NO shorts, flip-flops, or beach type shoes of any kind may be worn.</a:t>
            </a:r>
          </a:p>
          <a:p>
            <a:endParaRPr lang="en-US" dirty="0"/>
          </a:p>
        </p:txBody>
      </p:sp>
      <p:pic>
        <p:nvPicPr>
          <p:cNvPr id="5" name="Picture 4"/>
          <p:cNvPicPr>
            <a:picLocks noChangeAspect="1"/>
          </p:cNvPicPr>
          <p:nvPr/>
        </p:nvPicPr>
        <p:blipFill>
          <a:blip r:embed="rId2"/>
          <a:stretch>
            <a:fillRect/>
          </a:stretch>
        </p:blipFill>
        <p:spPr>
          <a:xfrm>
            <a:off x="10748539" y="5435961"/>
            <a:ext cx="1182727" cy="1274174"/>
          </a:xfrm>
          <a:prstGeom prst="rect">
            <a:avLst/>
          </a:prstGeom>
        </p:spPr>
      </p:pic>
    </p:spTree>
    <p:extLst>
      <p:ext uri="{BB962C8B-B14F-4D97-AF65-F5344CB8AC3E}">
        <p14:creationId xmlns:p14="http://schemas.microsoft.com/office/powerpoint/2010/main" val="3549292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VALEDICTORIAN &amp; SALUTATORIAN</a:t>
            </a:r>
            <a:br>
              <a:rPr lang="en-US" dirty="0"/>
            </a:br>
            <a:endParaRPr lang="en-US" dirty="0"/>
          </a:p>
        </p:txBody>
      </p:sp>
      <p:sp>
        <p:nvSpPr>
          <p:cNvPr id="3" name="Content Placeholder 2"/>
          <p:cNvSpPr>
            <a:spLocks noGrp="1"/>
          </p:cNvSpPr>
          <p:nvPr>
            <p:ph idx="1"/>
          </p:nvPr>
        </p:nvSpPr>
        <p:spPr>
          <a:xfrm>
            <a:off x="6323682" y="347031"/>
            <a:ext cx="5409282" cy="6510969"/>
          </a:xfrm>
        </p:spPr>
        <p:txBody>
          <a:bodyPr>
            <a:normAutofit fontScale="85000" lnSpcReduction="10000"/>
          </a:bodyPr>
          <a:lstStyle/>
          <a:p>
            <a:pPr marL="0" indent="0">
              <a:buNone/>
            </a:pPr>
            <a:r>
              <a:rPr lang="en-US" b="1" dirty="0" smtClean="0"/>
              <a:t>VALEDICTORIAN:</a:t>
            </a:r>
          </a:p>
          <a:p>
            <a:r>
              <a:rPr lang="en-US" dirty="0"/>
              <a:t>S</a:t>
            </a:r>
            <a:r>
              <a:rPr lang="en-US" dirty="0" smtClean="0"/>
              <a:t>erves </a:t>
            </a:r>
            <a:r>
              <a:rPr lang="en-US" dirty="0"/>
              <a:t>as the representative voice of the entire graduating class. This position should be looked upon as an </a:t>
            </a:r>
            <a:r>
              <a:rPr lang="en-US" dirty="0" err="1" smtClean="0"/>
              <a:t>honour</a:t>
            </a:r>
            <a:r>
              <a:rPr lang="en-US" dirty="0" smtClean="0"/>
              <a:t>.</a:t>
            </a:r>
          </a:p>
          <a:p>
            <a:pPr marL="0" indent="0">
              <a:buNone/>
            </a:pPr>
            <a:r>
              <a:rPr lang="en-US" b="1" dirty="0" smtClean="0"/>
              <a:t>SALUTATORIAN:</a:t>
            </a:r>
          </a:p>
          <a:p>
            <a:r>
              <a:rPr lang="en-US" dirty="0"/>
              <a:t>A</a:t>
            </a:r>
            <a:r>
              <a:rPr lang="en-US" dirty="0" smtClean="0"/>
              <a:t>lso </a:t>
            </a:r>
            <a:r>
              <a:rPr lang="en-US" dirty="0"/>
              <a:t>an </a:t>
            </a:r>
            <a:r>
              <a:rPr lang="en-US" dirty="0" err="1"/>
              <a:t>honoured</a:t>
            </a:r>
            <a:r>
              <a:rPr lang="en-US" dirty="0"/>
              <a:t> position, has the responsibility of welcoming everyone to the graduation.</a:t>
            </a:r>
          </a:p>
          <a:p>
            <a:endParaRPr lang="en-US" dirty="0"/>
          </a:p>
          <a:p>
            <a:pPr marL="0" indent="0">
              <a:buNone/>
            </a:pPr>
            <a:r>
              <a:rPr lang="en-US" dirty="0" smtClean="0"/>
              <a:t>Procedure </a:t>
            </a:r>
            <a:r>
              <a:rPr lang="en-US" dirty="0"/>
              <a:t>for Selecting the </a:t>
            </a:r>
            <a:r>
              <a:rPr lang="en-US" b="1" dirty="0"/>
              <a:t>Valedictorian</a:t>
            </a:r>
            <a:r>
              <a:rPr lang="en-US" dirty="0"/>
              <a:t> and </a:t>
            </a:r>
            <a:r>
              <a:rPr lang="en-US" b="1" dirty="0" smtClean="0"/>
              <a:t>Salutatorian</a:t>
            </a:r>
            <a:r>
              <a:rPr lang="en-US" dirty="0" smtClean="0"/>
              <a:t>:</a:t>
            </a:r>
            <a:endParaRPr lang="en-US" dirty="0"/>
          </a:p>
          <a:p>
            <a:r>
              <a:rPr lang="en-US" dirty="0"/>
              <a:t>The top four eligible </a:t>
            </a:r>
            <a:r>
              <a:rPr lang="en-US" dirty="0" err="1"/>
              <a:t>graduands</a:t>
            </a:r>
            <a:r>
              <a:rPr lang="en-US" dirty="0"/>
              <a:t> based upon Semester One averages are eligible and have been nominated for </a:t>
            </a:r>
            <a:r>
              <a:rPr lang="en-US" b="1" dirty="0"/>
              <a:t>Valedictorian</a:t>
            </a:r>
            <a:r>
              <a:rPr lang="en-US" dirty="0"/>
              <a:t> and </a:t>
            </a:r>
            <a:r>
              <a:rPr lang="en-US" b="1" dirty="0"/>
              <a:t>Salutatorian</a:t>
            </a:r>
            <a:r>
              <a:rPr lang="en-US" dirty="0"/>
              <a:t>. </a:t>
            </a:r>
            <a:r>
              <a:rPr lang="en-US" dirty="0" smtClean="0"/>
              <a:t> The </a:t>
            </a:r>
            <a:r>
              <a:rPr lang="en-US" dirty="0"/>
              <a:t>nominee receiving the highest number of votes will be the </a:t>
            </a:r>
            <a:r>
              <a:rPr lang="en-US" b="1" dirty="0"/>
              <a:t>Valedictorian</a:t>
            </a:r>
            <a:r>
              <a:rPr lang="en-US" dirty="0"/>
              <a:t> and the nominee receiving the second highest number of votes will be the </a:t>
            </a:r>
            <a:r>
              <a:rPr lang="en-US" b="1" dirty="0"/>
              <a:t>Salutatorian</a:t>
            </a:r>
            <a:r>
              <a:rPr lang="en-US" dirty="0"/>
              <a:t>. These speeches will be determined based on grad eligibility. </a:t>
            </a:r>
          </a:p>
          <a:p>
            <a:endParaRPr lang="en-US" dirty="0"/>
          </a:p>
          <a:p>
            <a:r>
              <a:rPr lang="en-US" dirty="0"/>
              <a:t>The </a:t>
            </a:r>
            <a:r>
              <a:rPr lang="en-US" b="1" dirty="0"/>
              <a:t>Valedictorian</a:t>
            </a:r>
            <a:r>
              <a:rPr lang="en-US" dirty="0"/>
              <a:t> and </a:t>
            </a:r>
            <a:r>
              <a:rPr lang="en-US" b="1" dirty="0"/>
              <a:t>Salutatorian</a:t>
            </a:r>
            <a:r>
              <a:rPr lang="en-US" dirty="0"/>
              <a:t> must have their speeches approved by the Graduation Chair and School Administration. School Administration reserves the right to remove any student from these roles if they do not adhere to the recommendations regarding speeches.</a:t>
            </a:r>
          </a:p>
          <a:p>
            <a:endParaRPr lang="en-US" dirty="0"/>
          </a:p>
        </p:txBody>
      </p:sp>
      <p:pic>
        <p:nvPicPr>
          <p:cNvPr id="5" name="Picture 4"/>
          <p:cNvPicPr>
            <a:picLocks noChangeAspect="1"/>
          </p:cNvPicPr>
          <p:nvPr/>
        </p:nvPicPr>
        <p:blipFill>
          <a:blip r:embed="rId2"/>
          <a:stretch>
            <a:fillRect/>
          </a:stretch>
        </p:blipFill>
        <p:spPr>
          <a:xfrm>
            <a:off x="11166527" y="5821440"/>
            <a:ext cx="880473" cy="948550"/>
          </a:xfrm>
          <a:prstGeom prst="rect">
            <a:avLst/>
          </a:prstGeom>
        </p:spPr>
      </p:pic>
    </p:spTree>
    <p:extLst>
      <p:ext uri="{BB962C8B-B14F-4D97-AF65-F5344CB8AC3E}">
        <p14:creationId xmlns:p14="http://schemas.microsoft.com/office/powerpoint/2010/main" val="2451881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Art Legacy</a:t>
            </a:r>
          </a:p>
        </p:txBody>
      </p:sp>
      <p:sp>
        <p:nvSpPr>
          <p:cNvPr id="3" name="Content Placeholder 2"/>
          <p:cNvSpPr>
            <a:spLocks noGrp="1"/>
          </p:cNvSpPr>
          <p:nvPr>
            <p:ph idx="1"/>
          </p:nvPr>
        </p:nvSpPr>
        <p:spPr>
          <a:xfrm>
            <a:off x="6569825" y="2023872"/>
            <a:ext cx="4815840" cy="2298746"/>
          </a:xfrm>
        </p:spPr>
        <p:txBody>
          <a:bodyPr/>
          <a:lstStyle/>
          <a:p>
            <a:pPr marL="0" indent="0">
              <a:buNone/>
            </a:pPr>
            <a:r>
              <a:rPr lang="en-US" dirty="0"/>
              <a:t>Graduating students contribute towards the purchase of a piece of art, which is donated to the school as their legacy. </a:t>
            </a:r>
            <a:endParaRPr lang="en-US" dirty="0" smtClean="0"/>
          </a:p>
          <a:p>
            <a:pPr marL="0" indent="0">
              <a:buNone/>
            </a:pPr>
            <a:r>
              <a:rPr lang="en-US" dirty="0"/>
              <a:t>T</a:t>
            </a:r>
            <a:r>
              <a:rPr lang="en-US" dirty="0" smtClean="0"/>
              <a:t>he </a:t>
            </a:r>
            <a:r>
              <a:rPr lang="en-US" dirty="0"/>
              <a:t>works of art from previous years are displayed at the school with accompanying plaques indicating title, artist, year and contributor.</a:t>
            </a:r>
          </a:p>
        </p:txBody>
      </p:sp>
      <p:pic>
        <p:nvPicPr>
          <p:cNvPr id="5" name="Picture 4"/>
          <p:cNvPicPr>
            <a:picLocks noChangeAspect="1"/>
          </p:cNvPicPr>
          <p:nvPr/>
        </p:nvPicPr>
        <p:blipFill>
          <a:blip r:embed="rId2"/>
          <a:stretch>
            <a:fillRect/>
          </a:stretch>
        </p:blipFill>
        <p:spPr>
          <a:xfrm>
            <a:off x="2013528" y="3622349"/>
            <a:ext cx="1774090" cy="2286198"/>
          </a:xfrm>
          <a:prstGeom prst="rect">
            <a:avLst/>
          </a:prstGeom>
        </p:spPr>
      </p:pic>
      <p:pic>
        <p:nvPicPr>
          <p:cNvPr id="6" name="Picture 5"/>
          <p:cNvPicPr>
            <a:picLocks noChangeAspect="1"/>
          </p:cNvPicPr>
          <p:nvPr/>
        </p:nvPicPr>
        <p:blipFill>
          <a:blip r:embed="rId3"/>
          <a:stretch>
            <a:fillRect/>
          </a:stretch>
        </p:blipFill>
        <p:spPr>
          <a:xfrm>
            <a:off x="10695473" y="5271460"/>
            <a:ext cx="1182727" cy="1274174"/>
          </a:xfrm>
          <a:prstGeom prst="rect">
            <a:avLst/>
          </a:prstGeom>
        </p:spPr>
      </p:pic>
    </p:spTree>
    <p:extLst>
      <p:ext uri="{BB962C8B-B14F-4D97-AF65-F5344CB8AC3E}">
        <p14:creationId xmlns:p14="http://schemas.microsoft.com/office/powerpoint/2010/main" val="1778384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 for attending!</a:t>
            </a:r>
          </a:p>
        </p:txBody>
      </p:sp>
      <p:sp>
        <p:nvSpPr>
          <p:cNvPr id="3" name="Content Placeholder 2"/>
          <p:cNvSpPr>
            <a:spLocks noGrp="1"/>
          </p:cNvSpPr>
          <p:nvPr>
            <p:ph idx="1"/>
          </p:nvPr>
        </p:nvSpPr>
        <p:spPr/>
        <p:txBody>
          <a:bodyPr>
            <a:normAutofit lnSpcReduction="10000"/>
          </a:bodyPr>
          <a:lstStyle/>
          <a:p>
            <a:pPr marL="0" indent="0" algn="ctr">
              <a:buNone/>
            </a:pPr>
            <a:r>
              <a:rPr lang="en-US" sz="2800" b="1" dirty="0"/>
              <a:t>Any questions</a:t>
            </a:r>
            <a:r>
              <a:rPr lang="en-US" sz="2800" b="1" dirty="0" smtClean="0"/>
              <a:t>? Please ask! Or…</a:t>
            </a:r>
            <a:endParaRPr lang="en-US" sz="2800" b="1" dirty="0"/>
          </a:p>
          <a:p>
            <a:endParaRPr lang="en-US" sz="2000" b="1" dirty="0"/>
          </a:p>
          <a:p>
            <a:r>
              <a:rPr lang="en-US" sz="2000" b="1" dirty="0" smtClean="0"/>
              <a:t>Email Wade </a:t>
            </a:r>
            <a:r>
              <a:rPr lang="en-US" sz="2000" b="1" dirty="0"/>
              <a:t>Hackl, Principal – </a:t>
            </a:r>
            <a:r>
              <a:rPr lang="en-US" sz="2000" b="1" dirty="0" smtClean="0">
                <a:hlinkClick r:id="rId2"/>
              </a:rPr>
              <a:t>w.hackl@rcsd.ca</a:t>
            </a:r>
            <a:endParaRPr lang="en-US" sz="2000" b="1" dirty="0" smtClean="0"/>
          </a:p>
          <a:p>
            <a:pPr marL="0" indent="0">
              <a:buNone/>
            </a:pPr>
            <a:endParaRPr lang="en-US" sz="2000" b="1" dirty="0"/>
          </a:p>
          <a:p>
            <a:r>
              <a:rPr lang="en-US" sz="2000" b="1" dirty="0" smtClean="0"/>
              <a:t>Email Lisa Hanson, Graduation </a:t>
            </a:r>
            <a:r>
              <a:rPr lang="en-US" sz="2000" b="1" dirty="0"/>
              <a:t>Chair – </a:t>
            </a:r>
            <a:r>
              <a:rPr lang="en-US" sz="2000" b="1" dirty="0" smtClean="0">
                <a:hlinkClick r:id="rId3"/>
              </a:rPr>
              <a:t>l.hanson@rcsd.ca</a:t>
            </a:r>
            <a:endParaRPr lang="en-US" sz="2000" b="1" dirty="0" smtClean="0"/>
          </a:p>
          <a:p>
            <a:endParaRPr lang="en-US" sz="2000" b="1" dirty="0"/>
          </a:p>
          <a:p>
            <a:r>
              <a:rPr lang="en-US" sz="2000" b="1" dirty="0" smtClean="0"/>
              <a:t>Riffel Main Office – 306-791-7260</a:t>
            </a:r>
          </a:p>
          <a:p>
            <a:endParaRPr lang="en-US" dirty="0"/>
          </a:p>
          <a:p>
            <a:endParaRPr lang="en-US" dirty="0"/>
          </a:p>
        </p:txBody>
      </p:sp>
      <p:pic>
        <p:nvPicPr>
          <p:cNvPr id="4" name="Picture 3"/>
          <p:cNvPicPr>
            <a:picLocks noChangeAspect="1"/>
          </p:cNvPicPr>
          <p:nvPr/>
        </p:nvPicPr>
        <p:blipFill>
          <a:blip r:embed="rId4"/>
          <a:stretch>
            <a:fillRect/>
          </a:stretch>
        </p:blipFill>
        <p:spPr>
          <a:xfrm>
            <a:off x="10723181" y="5258022"/>
            <a:ext cx="1182727" cy="1274174"/>
          </a:xfrm>
          <a:prstGeom prst="rect">
            <a:avLst/>
          </a:prstGeom>
        </p:spPr>
      </p:pic>
    </p:spTree>
    <p:extLst>
      <p:ext uri="{BB962C8B-B14F-4D97-AF65-F5344CB8AC3E}">
        <p14:creationId xmlns:p14="http://schemas.microsoft.com/office/powerpoint/2010/main" val="800831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672" y="804672"/>
            <a:ext cx="4486656" cy="1141497"/>
          </a:xfrm>
        </p:spPr>
        <p:txBody>
          <a:bodyPr/>
          <a:lstStyle/>
          <a:p>
            <a:r>
              <a:rPr lang="en-US" dirty="0" smtClean="0"/>
              <a:t>Land acknowledgement</a:t>
            </a:r>
            <a:endParaRPr lang="en-US" dirty="0"/>
          </a:p>
        </p:txBody>
      </p:sp>
      <p:sp>
        <p:nvSpPr>
          <p:cNvPr id="3" name="Content Placeholder 2"/>
          <p:cNvSpPr>
            <a:spLocks noGrp="1"/>
          </p:cNvSpPr>
          <p:nvPr>
            <p:ph idx="1"/>
          </p:nvPr>
        </p:nvSpPr>
        <p:spPr>
          <a:xfrm>
            <a:off x="6297814" y="443347"/>
            <a:ext cx="5569527" cy="5892800"/>
          </a:xfrm>
          <a:ln w="76200">
            <a:solidFill>
              <a:schemeClr val="bg1"/>
            </a:solidFill>
          </a:ln>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r>
              <a:rPr lang="en-US" dirty="0" smtClean="0"/>
              <a:t>In the name of the Father, the Son, and the Holy Spirit. </a:t>
            </a:r>
            <a:r>
              <a:rPr lang="en-US" dirty="0"/>
              <a:t> </a:t>
            </a:r>
            <a:r>
              <a:rPr lang="en-US" dirty="0" smtClean="0"/>
              <a:t>Amen.  Loving Creator, please watch over our students and their families as they prepare for graduation.  </a:t>
            </a:r>
          </a:p>
          <a:p>
            <a:pPr marL="0" indent="0" algn="ctr">
              <a:buNone/>
            </a:pPr>
            <a:r>
              <a:rPr lang="en-US" dirty="0" smtClean="0"/>
              <a:t>Bless our students with Your gifts of wisdom and knowledge and the courage to aspire to greatness, as is Your intention for all of us.</a:t>
            </a:r>
          </a:p>
          <a:p>
            <a:pPr marL="0" indent="0" algn="ctr">
              <a:buNone/>
            </a:pPr>
            <a:r>
              <a:rPr lang="en-US" dirty="0" smtClean="0"/>
              <a:t>In Jesus’s name we pray.</a:t>
            </a:r>
          </a:p>
          <a:p>
            <a:pPr marL="0" indent="0" algn="ctr">
              <a:buNone/>
            </a:pPr>
            <a:r>
              <a:rPr lang="en-US" dirty="0" smtClean="0"/>
              <a:t>In the name of the Father, the Son, and the Holy Spirit.  Amen.</a:t>
            </a:r>
            <a:endParaRPr lang="en-US" dirty="0"/>
          </a:p>
        </p:txBody>
      </p:sp>
      <p:sp>
        <p:nvSpPr>
          <p:cNvPr id="4" name="Text Placeholder 3"/>
          <p:cNvSpPr>
            <a:spLocks noGrp="1"/>
          </p:cNvSpPr>
          <p:nvPr>
            <p:ph type="body" sz="half" idx="2"/>
          </p:nvPr>
        </p:nvSpPr>
        <p:spPr>
          <a:xfrm>
            <a:off x="517233" y="2513868"/>
            <a:ext cx="5144655" cy="1788701"/>
          </a:xfrm>
        </p:spPr>
        <p:txBody>
          <a:bodyPr>
            <a:noAutofit/>
          </a:bodyPr>
          <a:lstStyle/>
          <a:p>
            <a:r>
              <a:rPr lang="en-US" sz="1900" dirty="0" smtClean="0">
                <a:solidFill>
                  <a:schemeClr val="tx1"/>
                </a:solidFill>
              </a:rPr>
              <a:t>We are blessed to guide and support students on their journey toward graduation on Treaty 4 territory, traditional lands of </a:t>
            </a:r>
            <a:r>
              <a:rPr lang="en-US" sz="1900" dirty="0">
                <a:solidFill>
                  <a:schemeClr val="tx1"/>
                </a:solidFill>
              </a:rPr>
              <a:t>the </a:t>
            </a:r>
            <a:r>
              <a:rPr lang="en-US" sz="1900" dirty="0" err="1" smtClean="0">
                <a:solidFill>
                  <a:schemeClr val="tx1"/>
                </a:solidFill>
              </a:rPr>
              <a:t>nêhiyawak</a:t>
            </a:r>
            <a:r>
              <a:rPr lang="en-US" sz="1900" dirty="0" smtClean="0">
                <a:solidFill>
                  <a:schemeClr val="tx1"/>
                </a:solidFill>
              </a:rPr>
              <a:t> </a:t>
            </a:r>
            <a:r>
              <a:rPr lang="en-US" sz="1900" dirty="0">
                <a:solidFill>
                  <a:schemeClr val="tx1"/>
                </a:solidFill>
              </a:rPr>
              <a:t>/</a:t>
            </a:r>
            <a:r>
              <a:rPr lang="iu-Cans-CA" sz="1900" dirty="0">
                <a:solidFill>
                  <a:schemeClr val="tx1"/>
                </a:solidFill>
              </a:rPr>
              <a:t>ᓀᐦᐃᔭᐊᐧᐠ, </a:t>
            </a:r>
            <a:r>
              <a:rPr lang="en-US" sz="1900" dirty="0" err="1">
                <a:solidFill>
                  <a:schemeClr val="tx1"/>
                </a:solidFill>
              </a:rPr>
              <a:t>nakawē</a:t>
            </a:r>
            <a:r>
              <a:rPr lang="en-US" sz="1900" dirty="0">
                <a:solidFill>
                  <a:schemeClr val="tx1"/>
                </a:solidFill>
              </a:rPr>
              <a:t> / </a:t>
            </a:r>
            <a:r>
              <a:rPr lang="iu-Cans-CA" sz="1900" dirty="0">
                <a:solidFill>
                  <a:schemeClr val="tx1"/>
                </a:solidFill>
              </a:rPr>
              <a:t>ᓇᐦᑲᐌ /, </a:t>
            </a:r>
            <a:r>
              <a:rPr lang="en-US" sz="1900" dirty="0">
                <a:solidFill>
                  <a:schemeClr val="tx1"/>
                </a:solidFill>
              </a:rPr>
              <a:t>and </a:t>
            </a:r>
            <a:r>
              <a:rPr lang="en-US" sz="1900" dirty="0" err="1" smtClean="0">
                <a:solidFill>
                  <a:schemeClr val="tx1"/>
                </a:solidFill>
              </a:rPr>
              <a:t>Nakota</a:t>
            </a:r>
            <a:r>
              <a:rPr lang="en-US" sz="1900" dirty="0" smtClean="0">
                <a:solidFill>
                  <a:schemeClr val="tx1"/>
                </a:solidFill>
              </a:rPr>
              <a:t> </a:t>
            </a:r>
            <a:r>
              <a:rPr lang="en-US" sz="1900" dirty="0">
                <a:solidFill>
                  <a:schemeClr val="tx1"/>
                </a:solidFill>
              </a:rPr>
              <a:t>nations, </a:t>
            </a:r>
            <a:r>
              <a:rPr lang="en-US" sz="1900" dirty="0" smtClean="0">
                <a:solidFill>
                  <a:schemeClr val="tx1"/>
                </a:solidFill>
              </a:rPr>
              <a:t>and </a:t>
            </a:r>
            <a:r>
              <a:rPr lang="en-US" sz="1900" dirty="0">
                <a:solidFill>
                  <a:schemeClr val="tx1"/>
                </a:solidFill>
              </a:rPr>
              <a:t>homeland of the </a:t>
            </a:r>
            <a:r>
              <a:rPr lang="en-US" sz="1900" dirty="0" smtClean="0">
                <a:solidFill>
                  <a:schemeClr val="tx1"/>
                </a:solidFill>
              </a:rPr>
              <a:t>Métis</a:t>
            </a:r>
            <a:r>
              <a:rPr lang="en-US" sz="1900" dirty="0">
                <a:solidFill>
                  <a:schemeClr val="tx1"/>
                </a:solidFill>
              </a:rPr>
              <a:t>, </a:t>
            </a:r>
            <a:r>
              <a:rPr lang="en-US" sz="1900" dirty="0" smtClean="0">
                <a:solidFill>
                  <a:schemeClr val="tx1"/>
                </a:solidFill>
              </a:rPr>
              <a:t>Lakota</a:t>
            </a:r>
            <a:r>
              <a:rPr lang="en-US" sz="1900" dirty="0">
                <a:solidFill>
                  <a:schemeClr val="tx1"/>
                </a:solidFill>
              </a:rPr>
              <a:t>, and </a:t>
            </a:r>
            <a:r>
              <a:rPr lang="en-US" sz="1900" dirty="0" smtClean="0">
                <a:solidFill>
                  <a:schemeClr val="tx1"/>
                </a:solidFill>
              </a:rPr>
              <a:t>Dakota </a:t>
            </a:r>
            <a:r>
              <a:rPr lang="en-US" sz="1900" dirty="0">
                <a:solidFill>
                  <a:schemeClr val="tx1"/>
                </a:solidFill>
              </a:rPr>
              <a:t>nations</a:t>
            </a:r>
            <a:r>
              <a:rPr lang="en-US" sz="1900" dirty="0" smtClean="0">
                <a:solidFill>
                  <a:schemeClr val="tx1"/>
                </a:solidFill>
              </a:rPr>
              <a:t>.</a:t>
            </a:r>
            <a:endParaRPr lang="en-US" sz="1900" dirty="0">
              <a:solidFill>
                <a:schemeClr val="tx1"/>
              </a:solidFill>
            </a:endParaRPr>
          </a:p>
        </p:txBody>
      </p:sp>
      <p:sp>
        <p:nvSpPr>
          <p:cNvPr id="5" name="Title 1"/>
          <p:cNvSpPr txBox="1">
            <a:spLocks/>
          </p:cNvSpPr>
          <p:nvPr/>
        </p:nvSpPr>
        <p:spPr bwMode="blackWhite">
          <a:xfrm>
            <a:off x="6839250" y="804672"/>
            <a:ext cx="4486656" cy="1141497"/>
          </a:xfrm>
          <a:prstGeom prst="rect">
            <a:avLst/>
          </a:prstGeom>
          <a:solidFill>
            <a:srgbClr val="FFFFFF"/>
          </a:solidFill>
          <a:ln w="31750" cap="sq">
            <a:solidFill>
              <a:srgbClr val="404040"/>
            </a:solidFill>
            <a:miter lim="800000"/>
          </a:ln>
        </p:spPr>
        <p:txBody>
          <a:bodyPr vert="horz" lIns="182880" tIns="182880" rIns="182880" bIns="182880" rtlCol="0" anchor="ctr" anchorCtr="1">
            <a:normAutofit/>
          </a:bodyPr>
          <a:lstStyle>
            <a:lvl1pPr algn="ctr" defTabSz="914400" rtl="0" eaLnBrk="1" latinLnBrk="0" hangingPunct="1">
              <a:lnSpc>
                <a:spcPct val="90000"/>
              </a:lnSpc>
              <a:spcBef>
                <a:spcPct val="0"/>
              </a:spcBef>
              <a:buNone/>
              <a:defRPr sz="2200" kern="1200" cap="all" spc="200" baseline="0">
                <a:solidFill>
                  <a:srgbClr val="262626"/>
                </a:solidFill>
                <a:latin typeface="+mj-lt"/>
                <a:ea typeface="+mj-ea"/>
                <a:cs typeface="+mj-cs"/>
              </a:defRPr>
            </a:lvl1pPr>
          </a:lstStyle>
          <a:p>
            <a:r>
              <a:rPr lang="en-US" dirty="0" smtClean="0"/>
              <a:t>prayer</a:t>
            </a:r>
            <a:endParaRPr lang="en-US" dirty="0"/>
          </a:p>
        </p:txBody>
      </p:sp>
      <p:sp>
        <p:nvSpPr>
          <p:cNvPr id="6" name="Content Placeholder 2"/>
          <p:cNvSpPr txBox="1">
            <a:spLocks/>
          </p:cNvSpPr>
          <p:nvPr/>
        </p:nvSpPr>
        <p:spPr>
          <a:xfrm>
            <a:off x="304798" y="461819"/>
            <a:ext cx="5569527" cy="5892800"/>
          </a:xfrm>
          <a:prstGeom prst="rect">
            <a:avLst/>
          </a:prstGeom>
          <a:ln w="76200">
            <a:solidFill>
              <a:schemeClr val="bg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smtClean="0"/>
          </a:p>
        </p:txBody>
      </p:sp>
      <p:pic>
        <p:nvPicPr>
          <p:cNvPr id="7"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23576" y="5427327"/>
            <a:ext cx="1184174" cy="1270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66473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INTRODUCTIONS​</a:t>
            </a:r>
          </a:p>
        </p:txBody>
      </p:sp>
      <p:sp>
        <p:nvSpPr>
          <p:cNvPr id="3" name="Content Placeholder 2"/>
          <p:cNvSpPr>
            <a:spLocks noGrp="1"/>
          </p:cNvSpPr>
          <p:nvPr>
            <p:ph idx="1"/>
          </p:nvPr>
        </p:nvSpPr>
        <p:spPr>
          <a:xfrm>
            <a:off x="6726843" y="462926"/>
            <a:ext cx="4815840" cy="5248656"/>
          </a:xfrm>
        </p:spPr>
        <p:txBody>
          <a:bodyPr/>
          <a:lstStyle/>
          <a:p>
            <a:pPr fontAlgn="base"/>
            <a:r>
              <a:rPr lang="en-US" dirty="0"/>
              <a:t>Mr.  Wade Hackl, Principal of Michael A. Riffel Catholic High School​</a:t>
            </a:r>
          </a:p>
          <a:p>
            <a:pPr marL="0" indent="0" fontAlgn="base">
              <a:buNone/>
            </a:pPr>
            <a:endParaRPr lang="en-US" dirty="0"/>
          </a:p>
          <a:p>
            <a:pPr fontAlgn="base"/>
            <a:r>
              <a:rPr lang="en-US" dirty="0"/>
              <a:t>Mrs. Lisa Hanson, Guidance Counsellor &amp; Graduation Chair​</a:t>
            </a:r>
          </a:p>
          <a:p>
            <a:pPr marL="0" indent="0" fontAlgn="base">
              <a:buNone/>
            </a:pPr>
            <a:endParaRPr lang="en-US" dirty="0"/>
          </a:p>
          <a:p>
            <a:pPr fontAlgn="base"/>
            <a:r>
              <a:rPr lang="en-US" dirty="0"/>
              <a:t>Ms. Karla Ruggieri, Out-going Prom 2021Chair​</a:t>
            </a:r>
          </a:p>
          <a:p>
            <a:pPr marL="0" indent="0" fontAlgn="base">
              <a:buNone/>
            </a:pPr>
            <a:endParaRPr lang="en-US" dirty="0"/>
          </a:p>
          <a:p>
            <a:pPr fontAlgn="base"/>
            <a:r>
              <a:rPr lang="en-US" dirty="0" smtClean="0"/>
              <a:t>Thank you to out-going Grad Chair, Ms. Jolene Orthner!</a:t>
            </a:r>
          </a:p>
          <a:p>
            <a:pPr fontAlgn="base"/>
            <a:endParaRPr lang="en-US" dirty="0"/>
          </a:p>
          <a:p>
            <a:pPr fontAlgn="base"/>
            <a:r>
              <a:rPr lang="en-US" dirty="0" smtClean="0"/>
              <a:t>Welcome </a:t>
            </a:r>
            <a:r>
              <a:rPr lang="en-US" dirty="0"/>
              <a:t>to students and their families!​</a:t>
            </a:r>
          </a:p>
          <a:p>
            <a:endParaRPr lang="en-US" dirty="0"/>
          </a:p>
        </p:txBody>
      </p:sp>
      <p:pic>
        <p:nvPicPr>
          <p:cNvPr id="5" name="Picture 4"/>
          <p:cNvPicPr>
            <a:picLocks noChangeAspect="1"/>
          </p:cNvPicPr>
          <p:nvPr/>
        </p:nvPicPr>
        <p:blipFill>
          <a:blip r:embed="rId2"/>
          <a:stretch>
            <a:fillRect/>
          </a:stretch>
        </p:blipFill>
        <p:spPr>
          <a:xfrm>
            <a:off x="10815309" y="5350386"/>
            <a:ext cx="1182727" cy="1274174"/>
          </a:xfrm>
          <a:prstGeom prst="rect">
            <a:avLst/>
          </a:prstGeom>
        </p:spPr>
      </p:pic>
    </p:spTree>
    <p:extLst>
      <p:ext uri="{BB962C8B-B14F-4D97-AF65-F5344CB8AC3E}">
        <p14:creationId xmlns:p14="http://schemas.microsoft.com/office/powerpoint/2010/main" val="2222252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eligibility</a:t>
            </a:r>
            <a:endParaRPr lang="en-US" dirty="0"/>
          </a:p>
        </p:txBody>
      </p:sp>
      <p:sp>
        <p:nvSpPr>
          <p:cNvPr id="3" name="Content Placeholder 2"/>
          <p:cNvSpPr>
            <a:spLocks noGrp="1"/>
          </p:cNvSpPr>
          <p:nvPr>
            <p:ph idx="1"/>
          </p:nvPr>
        </p:nvSpPr>
        <p:spPr>
          <a:xfrm>
            <a:off x="6123709" y="1127589"/>
            <a:ext cx="5994399" cy="4044775"/>
          </a:xfrm>
        </p:spPr>
        <p:txBody>
          <a:bodyPr>
            <a:normAutofit/>
          </a:bodyPr>
          <a:lstStyle/>
          <a:p>
            <a:pPr marL="0" indent="0">
              <a:buNone/>
            </a:pPr>
            <a:r>
              <a:rPr lang="en-US" sz="2000" dirty="0" smtClean="0"/>
              <a:t>Participation </a:t>
            </a:r>
            <a:r>
              <a:rPr lang="en-US" sz="2000" dirty="0"/>
              <a:t>in the graduation mass and </a:t>
            </a:r>
            <a:r>
              <a:rPr lang="en-US" sz="2000" dirty="0" smtClean="0"/>
              <a:t>exercises is dependent upon:</a:t>
            </a:r>
          </a:p>
          <a:p>
            <a:pPr marL="0" indent="0">
              <a:buNone/>
            </a:pPr>
            <a:endParaRPr lang="en-US" sz="1800" dirty="0" smtClean="0"/>
          </a:p>
          <a:p>
            <a:pPr lvl="1"/>
            <a:r>
              <a:rPr lang="en-US" sz="2000" dirty="0" smtClean="0"/>
              <a:t>24 </a:t>
            </a:r>
            <a:r>
              <a:rPr lang="en-US" sz="2000" dirty="0"/>
              <a:t>credit units, including Catholic Studies </a:t>
            </a:r>
            <a:r>
              <a:rPr lang="en-US" sz="2000" dirty="0" smtClean="0"/>
              <a:t>30</a:t>
            </a:r>
          </a:p>
          <a:p>
            <a:pPr lvl="1"/>
            <a:r>
              <a:rPr lang="en-US" sz="2000" dirty="0" smtClean="0"/>
              <a:t>The compulsory </a:t>
            </a:r>
            <a:r>
              <a:rPr lang="en-US" sz="2000" dirty="0"/>
              <a:t>requirements outlined by the Ministry of </a:t>
            </a:r>
            <a:r>
              <a:rPr lang="en-US" sz="2000" dirty="0" smtClean="0"/>
              <a:t>Education</a:t>
            </a:r>
          </a:p>
          <a:p>
            <a:pPr lvl="1"/>
            <a:r>
              <a:rPr lang="en-US" sz="2000" dirty="0" smtClean="0"/>
              <a:t>A </a:t>
            </a:r>
            <a:r>
              <a:rPr lang="en-US" sz="2000" dirty="0"/>
              <a:t>determination of a student’s eligibility will be made after June 3, 2022 and will be dependent upon a student having a passing grade in all required </a:t>
            </a:r>
            <a:r>
              <a:rPr lang="en-US" sz="2000" dirty="0" smtClean="0"/>
              <a:t>courses</a:t>
            </a:r>
            <a:endParaRPr lang="en-US" sz="2000" dirty="0"/>
          </a:p>
        </p:txBody>
      </p:sp>
      <p:pic>
        <p:nvPicPr>
          <p:cNvPr id="5" name="Picture 4"/>
          <p:cNvPicPr>
            <a:picLocks noChangeAspect="1"/>
          </p:cNvPicPr>
          <p:nvPr/>
        </p:nvPicPr>
        <p:blipFill>
          <a:blip r:embed="rId2"/>
          <a:stretch>
            <a:fillRect/>
          </a:stretch>
        </p:blipFill>
        <p:spPr>
          <a:xfrm>
            <a:off x="10815309" y="5350386"/>
            <a:ext cx="1182727" cy="1274174"/>
          </a:xfrm>
          <a:prstGeom prst="rect">
            <a:avLst/>
          </a:prstGeom>
        </p:spPr>
      </p:pic>
    </p:spTree>
    <p:extLst>
      <p:ext uri="{BB962C8B-B14F-4D97-AF65-F5344CB8AC3E}">
        <p14:creationId xmlns:p14="http://schemas.microsoft.com/office/powerpoint/2010/main" val="30281166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854" y="1754909"/>
            <a:ext cx="4486656" cy="2078182"/>
          </a:xfrm>
        </p:spPr>
        <p:txBody>
          <a:bodyPr>
            <a:normAutofit fontScale="90000"/>
          </a:bodyPr>
          <a:lstStyle/>
          <a:p>
            <a:r>
              <a:rPr lang="en-US" dirty="0" smtClean="0"/>
              <a:t>Board-sanctioned: </a:t>
            </a:r>
            <a:br>
              <a:rPr lang="en-US" dirty="0" smtClean="0"/>
            </a:br>
            <a:r>
              <a:rPr lang="en-US" dirty="0" smtClean="0"/>
              <a:t>Mass &amp; exercises</a:t>
            </a:r>
            <a:br>
              <a:rPr lang="en-US" dirty="0" smtClean="0"/>
            </a:br>
            <a:r>
              <a:rPr lang="en-US" dirty="0"/>
              <a:t/>
            </a:r>
            <a:br>
              <a:rPr lang="en-US" dirty="0"/>
            </a:br>
            <a:r>
              <a:rPr lang="en-US" dirty="0" smtClean="0"/>
              <a:t>Non-board-sanctioned:</a:t>
            </a:r>
            <a:br>
              <a:rPr lang="en-US" dirty="0" smtClean="0"/>
            </a:br>
            <a:r>
              <a:rPr lang="en-US" dirty="0" smtClean="0"/>
              <a:t>prom</a:t>
            </a:r>
            <a:br>
              <a:rPr lang="en-US" dirty="0" smtClean="0"/>
            </a:br>
            <a:r>
              <a:rPr lang="en-US" dirty="0" smtClean="0"/>
              <a:t>(parent run)</a:t>
            </a:r>
            <a:endParaRPr lang="en-US" dirty="0"/>
          </a:p>
        </p:txBody>
      </p:sp>
      <p:sp>
        <p:nvSpPr>
          <p:cNvPr id="3" name="Content Placeholder 2"/>
          <p:cNvSpPr>
            <a:spLocks noGrp="1"/>
          </p:cNvSpPr>
          <p:nvPr>
            <p:ph idx="1"/>
          </p:nvPr>
        </p:nvSpPr>
        <p:spPr>
          <a:xfrm>
            <a:off x="6345382" y="378691"/>
            <a:ext cx="5689600" cy="5674637"/>
          </a:xfrm>
        </p:spPr>
        <p:txBody>
          <a:bodyPr>
            <a:normAutofit fontScale="92500" lnSpcReduction="20000"/>
          </a:bodyPr>
          <a:lstStyle/>
          <a:p>
            <a:r>
              <a:rPr lang="en-US" dirty="0"/>
              <a:t>Michael A. Riffel Catholic High School is pleased to be formally involved with the Graduation Mass and Exercises.  These two events are school Board sanctioned activities that all Regina Catholic High Schools are required to organize, plan and supervise on behalf of graduating students and families. As such, it is very important that all students and families observe the regulations concerning appropriate dress, drugs/alcohol and respectful behavior as outlined in RCS School Board policies and our School Student Handbook.  </a:t>
            </a:r>
            <a:endParaRPr lang="en-US" dirty="0" smtClean="0"/>
          </a:p>
          <a:p>
            <a:r>
              <a:rPr lang="en-GB" sz="2000" dirty="0">
                <a:highlight>
                  <a:srgbClr val="FFFF00"/>
                </a:highlight>
                <a:latin typeface="+mj-lt"/>
                <a:ea typeface="Times New Roman" panose="02020603050405020304" pitchFamily="18" charset="0"/>
              </a:rPr>
              <a:t>For Grad 21/22, each </a:t>
            </a:r>
            <a:r>
              <a:rPr lang="en-GB" sz="2000" dirty="0" err="1">
                <a:highlight>
                  <a:srgbClr val="FFFF00"/>
                </a:highlight>
                <a:latin typeface="+mj-lt"/>
                <a:ea typeface="Times New Roman" panose="02020603050405020304" pitchFamily="18" charset="0"/>
              </a:rPr>
              <a:t>Graduand</a:t>
            </a:r>
            <a:r>
              <a:rPr lang="en-GB" sz="2000" dirty="0">
                <a:highlight>
                  <a:srgbClr val="FFFF00"/>
                </a:highlight>
                <a:latin typeface="+mj-lt"/>
                <a:ea typeface="Times New Roman" panose="02020603050405020304" pitchFamily="18" charset="0"/>
              </a:rPr>
              <a:t> will be allotted 8 tickets (1 for the </a:t>
            </a:r>
            <a:r>
              <a:rPr lang="en-GB" sz="2000" dirty="0" err="1">
                <a:highlight>
                  <a:srgbClr val="FFFF00"/>
                </a:highlight>
                <a:latin typeface="+mj-lt"/>
                <a:ea typeface="Times New Roman" panose="02020603050405020304" pitchFamily="18" charset="0"/>
              </a:rPr>
              <a:t>Graduand</a:t>
            </a:r>
            <a:r>
              <a:rPr lang="en-GB" sz="2000" dirty="0">
                <a:highlight>
                  <a:srgbClr val="FFFF00"/>
                </a:highlight>
                <a:latin typeface="+mj-lt"/>
                <a:ea typeface="Times New Roman" panose="02020603050405020304" pitchFamily="18" charset="0"/>
              </a:rPr>
              <a:t>, and 7 guest tickets) for Mass &amp; Exercises.</a:t>
            </a:r>
            <a:endParaRPr lang="en-US" dirty="0" smtClean="0">
              <a:latin typeface="+mj-lt"/>
            </a:endParaRPr>
          </a:p>
          <a:p>
            <a:r>
              <a:rPr lang="en-US" dirty="0" smtClean="0"/>
              <a:t>A Grade 12 Prom has traditionally been organized by a parent committee near the end of May. In regards to this event and any other events/activities organized around and outside of the graduation mass and exercises, please keep in mind that they are not School Board sanctioned graduation events and therefore are not a part of Regina Catholic Schools’ supervision and liability.</a:t>
            </a:r>
          </a:p>
          <a:p>
            <a:r>
              <a:rPr lang="en-US" dirty="0" smtClean="0"/>
              <a:t>2021 </a:t>
            </a:r>
            <a:r>
              <a:rPr lang="en-US" dirty="0" smtClean="0"/>
              <a:t>Prom Chair – Introduction &amp; Transition to 2022 Prom Chair</a:t>
            </a:r>
            <a:endParaRPr lang="en-US" dirty="0"/>
          </a:p>
          <a:p>
            <a:endParaRPr lang="en-US" dirty="0"/>
          </a:p>
        </p:txBody>
      </p:sp>
      <p:pic>
        <p:nvPicPr>
          <p:cNvPr id="5" name="Picture 4"/>
          <p:cNvPicPr>
            <a:picLocks noChangeAspect="1"/>
          </p:cNvPicPr>
          <p:nvPr/>
        </p:nvPicPr>
        <p:blipFill>
          <a:blip r:embed="rId2"/>
          <a:stretch>
            <a:fillRect/>
          </a:stretch>
        </p:blipFill>
        <p:spPr>
          <a:xfrm>
            <a:off x="11250921" y="5907099"/>
            <a:ext cx="784061" cy="844684"/>
          </a:xfrm>
          <a:prstGeom prst="rect">
            <a:avLst/>
          </a:prstGeom>
        </p:spPr>
      </p:pic>
    </p:spTree>
    <p:extLst>
      <p:ext uri="{BB962C8B-B14F-4D97-AF65-F5344CB8AC3E}">
        <p14:creationId xmlns:p14="http://schemas.microsoft.com/office/powerpoint/2010/main" val="779773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September to may</a:t>
            </a:r>
            <a:br>
              <a:rPr lang="en-US" dirty="0" smtClean="0"/>
            </a:br>
            <a:r>
              <a:rPr lang="en-US" dirty="0" smtClean="0"/>
              <a:t>timeline</a:t>
            </a:r>
            <a:endParaRPr lang="en-US" dirty="0"/>
          </a:p>
        </p:txBody>
      </p:sp>
      <p:sp>
        <p:nvSpPr>
          <p:cNvPr id="3" name="Content Placeholder 2"/>
          <p:cNvSpPr>
            <a:spLocks noGrp="1"/>
          </p:cNvSpPr>
          <p:nvPr>
            <p:ph idx="1"/>
          </p:nvPr>
        </p:nvSpPr>
        <p:spPr>
          <a:xfrm>
            <a:off x="6206835" y="258618"/>
            <a:ext cx="5809673" cy="6511637"/>
          </a:xfrm>
        </p:spPr>
        <p:txBody>
          <a:bodyPr>
            <a:normAutofit lnSpcReduction="10000"/>
          </a:bodyPr>
          <a:lstStyle/>
          <a:p>
            <a:pPr marL="0" indent="0">
              <a:buNone/>
            </a:pPr>
            <a:r>
              <a:rPr lang="en-US" b="1" dirty="0" smtClean="0"/>
              <a:t>September – February:</a:t>
            </a:r>
          </a:p>
          <a:p>
            <a:pPr marL="0" indent="0">
              <a:buNone/>
            </a:pPr>
            <a:r>
              <a:rPr lang="en-US" dirty="0" smtClean="0"/>
              <a:t>Payment of Grad fees (deadline February 1, 2022)</a:t>
            </a:r>
          </a:p>
          <a:p>
            <a:pPr marL="0" indent="0">
              <a:buNone/>
            </a:pPr>
            <a:endParaRPr lang="en-US" dirty="0"/>
          </a:p>
          <a:p>
            <a:pPr marL="0" indent="0">
              <a:buNone/>
            </a:pPr>
            <a:r>
              <a:rPr lang="en-US" b="1" dirty="0" smtClean="0"/>
              <a:t>February:</a:t>
            </a:r>
          </a:p>
          <a:p>
            <a:pPr marL="0" indent="0">
              <a:buNone/>
            </a:pPr>
            <a:r>
              <a:rPr lang="en-US" dirty="0" smtClean="0"/>
              <a:t>Register online for Grad photos (link in booklet)</a:t>
            </a:r>
          </a:p>
          <a:p>
            <a:pPr marL="0" indent="0">
              <a:buNone/>
            </a:pPr>
            <a:endParaRPr lang="en-US" dirty="0"/>
          </a:p>
          <a:p>
            <a:pPr marL="0" indent="0">
              <a:buNone/>
            </a:pPr>
            <a:r>
              <a:rPr lang="en-US" b="1" dirty="0" smtClean="0"/>
              <a:t>March:</a:t>
            </a:r>
          </a:p>
          <a:p>
            <a:r>
              <a:rPr lang="en-US" dirty="0"/>
              <a:t>Cap and Gown Pictures - March </a:t>
            </a:r>
            <a:r>
              <a:rPr lang="en-US" dirty="0" smtClean="0"/>
              <a:t>14-18</a:t>
            </a:r>
            <a:r>
              <a:rPr lang="en-US" dirty="0"/>
              <a:t>, 2022 </a:t>
            </a:r>
            <a:r>
              <a:rPr lang="en-US" dirty="0" smtClean="0"/>
              <a:t>(Riffel Commons Area from </a:t>
            </a:r>
            <a:r>
              <a:rPr lang="en-US" dirty="0"/>
              <a:t>9:00 am to 3:00 pm</a:t>
            </a:r>
            <a:r>
              <a:rPr lang="en-US" dirty="0" smtClean="0"/>
              <a:t>)</a:t>
            </a:r>
          </a:p>
          <a:p>
            <a:r>
              <a:rPr lang="en-US" dirty="0"/>
              <a:t>You must have your picture taken for the yearbook and composite even if you are not purchasing a package.</a:t>
            </a:r>
            <a:endParaRPr lang="en-US" dirty="0" smtClean="0"/>
          </a:p>
          <a:p>
            <a:r>
              <a:rPr lang="en-US" dirty="0"/>
              <a:t>Retake Date – At the studio. Call (306) 949-8448 for a retake appointment</a:t>
            </a:r>
            <a:r>
              <a:rPr lang="en-US" dirty="0" smtClean="0"/>
              <a:t>.</a:t>
            </a:r>
          </a:p>
          <a:p>
            <a:r>
              <a:rPr lang="en-US" dirty="0" smtClean="0"/>
              <a:t>Please review </a:t>
            </a:r>
            <a:r>
              <a:rPr lang="en-US" b="1" dirty="0" smtClean="0"/>
              <a:t>Grad Booklet </a:t>
            </a:r>
            <a:r>
              <a:rPr lang="en-US" dirty="0" smtClean="0"/>
              <a:t>for additional details.</a:t>
            </a:r>
          </a:p>
          <a:p>
            <a:pPr marL="0" indent="0">
              <a:buNone/>
            </a:pPr>
            <a:endParaRPr lang="en-US" dirty="0" smtClean="0"/>
          </a:p>
          <a:p>
            <a:pPr marL="0" indent="0">
              <a:buNone/>
            </a:pPr>
            <a:r>
              <a:rPr lang="en-US" b="1" dirty="0" smtClean="0"/>
              <a:t>May:</a:t>
            </a:r>
          </a:p>
          <a:p>
            <a:pPr marL="0" indent="0">
              <a:buNone/>
            </a:pPr>
            <a:r>
              <a:rPr lang="en-US" dirty="0" smtClean="0"/>
              <a:t>Voting on Grad Speeches</a:t>
            </a:r>
          </a:p>
          <a:p>
            <a:pPr marL="0" indent="0">
              <a:buNone/>
            </a:pPr>
            <a:endParaRPr lang="en-US" dirty="0"/>
          </a:p>
        </p:txBody>
      </p:sp>
      <p:pic>
        <p:nvPicPr>
          <p:cNvPr id="5" name="Picture 4"/>
          <p:cNvPicPr>
            <a:picLocks noChangeAspect="1"/>
          </p:cNvPicPr>
          <p:nvPr/>
        </p:nvPicPr>
        <p:blipFill>
          <a:blip r:embed="rId2"/>
          <a:stretch>
            <a:fillRect/>
          </a:stretch>
        </p:blipFill>
        <p:spPr>
          <a:xfrm>
            <a:off x="10935381" y="5496081"/>
            <a:ext cx="1182727" cy="1274174"/>
          </a:xfrm>
          <a:prstGeom prst="rect">
            <a:avLst/>
          </a:prstGeom>
        </p:spPr>
      </p:pic>
    </p:spTree>
    <p:extLst>
      <p:ext uri="{BB962C8B-B14F-4D97-AF65-F5344CB8AC3E}">
        <p14:creationId xmlns:p14="http://schemas.microsoft.com/office/powerpoint/2010/main" val="4184914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June timeline</a:t>
            </a:r>
            <a:endParaRPr lang="en-US" dirty="0"/>
          </a:p>
        </p:txBody>
      </p:sp>
      <p:sp>
        <p:nvSpPr>
          <p:cNvPr id="3" name="Content Placeholder 2"/>
          <p:cNvSpPr>
            <a:spLocks noGrp="1"/>
          </p:cNvSpPr>
          <p:nvPr>
            <p:ph idx="1"/>
          </p:nvPr>
        </p:nvSpPr>
        <p:spPr>
          <a:xfrm>
            <a:off x="6206835" y="387928"/>
            <a:ext cx="5809673" cy="6289964"/>
          </a:xfrm>
        </p:spPr>
        <p:txBody>
          <a:bodyPr>
            <a:normAutofit/>
          </a:bodyPr>
          <a:lstStyle/>
          <a:p>
            <a:pPr marL="0" indent="0">
              <a:buNone/>
            </a:pPr>
            <a:r>
              <a:rPr lang="en-US" b="1" dirty="0" smtClean="0"/>
              <a:t>June:</a:t>
            </a:r>
          </a:p>
          <a:p>
            <a:r>
              <a:rPr lang="en-US" b="1" dirty="0"/>
              <a:t>Friday, June 3, 2022 </a:t>
            </a:r>
            <a:r>
              <a:rPr lang="en-US" dirty="0" smtClean="0"/>
              <a:t>– Grad eligibility determined.</a:t>
            </a:r>
          </a:p>
          <a:p>
            <a:r>
              <a:rPr lang="en-US" b="1" dirty="0"/>
              <a:t>Monday, June 20, 2022 </a:t>
            </a:r>
            <a:r>
              <a:rPr lang="en-US" dirty="0"/>
              <a:t>– Period 3 – </a:t>
            </a:r>
            <a:r>
              <a:rPr lang="en-US" dirty="0" smtClean="0"/>
              <a:t>Grad Rehearsal Attendance is mandatory.  This </a:t>
            </a:r>
            <a:r>
              <a:rPr lang="en-US" dirty="0"/>
              <a:t>rehearsal is absolutely essential and its importance cannot be overemphasized.  </a:t>
            </a:r>
            <a:endParaRPr lang="en-US" dirty="0" smtClean="0"/>
          </a:p>
          <a:p>
            <a:r>
              <a:rPr lang="en-US" b="1" dirty="0"/>
              <a:t>Monday, June 27, 2022 </a:t>
            </a:r>
            <a:r>
              <a:rPr lang="en-US" dirty="0"/>
              <a:t>– Graduation Gown, Cap and V-stole pick-up </a:t>
            </a:r>
            <a:r>
              <a:rPr lang="en-US" dirty="0" smtClean="0"/>
              <a:t>between </a:t>
            </a:r>
            <a:r>
              <a:rPr lang="en-US" dirty="0"/>
              <a:t>11:00 am – 12:30 pm in the </a:t>
            </a:r>
            <a:r>
              <a:rPr lang="en-US" dirty="0" smtClean="0"/>
              <a:t>Riffel Commons </a:t>
            </a:r>
            <a:r>
              <a:rPr lang="en-US" dirty="0"/>
              <a:t>Area</a:t>
            </a:r>
            <a:r>
              <a:rPr lang="en-US" dirty="0" smtClean="0"/>
              <a:t>.</a:t>
            </a:r>
          </a:p>
          <a:p>
            <a:r>
              <a:rPr lang="en-US" b="1" dirty="0"/>
              <a:t>Wednesday, June 29, </a:t>
            </a:r>
            <a:r>
              <a:rPr lang="en-US" b="1" dirty="0" smtClean="0"/>
              <a:t>2022:</a:t>
            </a:r>
          </a:p>
          <a:p>
            <a:pPr marL="0" indent="0">
              <a:buNone/>
            </a:pPr>
            <a:r>
              <a:rPr lang="en-US" dirty="0" smtClean="0"/>
              <a:t>Graduation </a:t>
            </a:r>
            <a:r>
              <a:rPr lang="en-US" dirty="0"/>
              <a:t>Mass and Exercises </a:t>
            </a:r>
            <a:r>
              <a:rPr lang="en-US" dirty="0" smtClean="0"/>
              <a:t>– We </a:t>
            </a:r>
            <a:r>
              <a:rPr lang="en-US" dirty="0"/>
              <a:t>are planning for a traditional mass and exercises that will take place on </a:t>
            </a:r>
            <a:r>
              <a:rPr lang="en-US" b="1" u="sng" dirty="0"/>
              <a:t>Wednesday, June 29, 2022 at 1:00 pm</a:t>
            </a:r>
            <a:r>
              <a:rPr lang="en-US" dirty="0"/>
              <a:t>. </a:t>
            </a:r>
            <a:r>
              <a:rPr lang="en-US" dirty="0" smtClean="0"/>
              <a:t> This </a:t>
            </a:r>
            <a:r>
              <a:rPr lang="en-US" dirty="0"/>
              <a:t>will take place at </a:t>
            </a:r>
            <a:r>
              <a:rPr lang="en-US" b="1" dirty="0"/>
              <a:t>Resurrection Parish</a:t>
            </a:r>
            <a:r>
              <a:rPr lang="en-US" dirty="0"/>
              <a:t>. </a:t>
            </a:r>
            <a:r>
              <a:rPr lang="en-US" dirty="0" smtClean="0"/>
              <a:t> Should </a:t>
            </a:r>
            <a:r>
              <a:rPr lang="en-US" dirty="0"/>
              <a:t>gathering limits be in place and we cannot gather as a full school community, we have a number of other plans that we are finalizing to celebrate our graduates. </a:t>
            </a:r>
            <a:r>
              <a:rPr lang="en-US" dirty="0" smtClean="0"/>
              <a:t> Please </a:t>
            </a:r>
            <a:r>
              <a:rPr lang="en-US" dirty="0"/>
              <a:t>check the G</a:t>
            </a:r>
            <a:r>
              <a:rPr lang="en-US" dirty="0" smtClean="0"/>
              <a:t>raduation </a:t>
            </a:r>
            <a:r>
              <a:rPr lang="en-US" dirty="0"/>
              <a:t>page on our school website regularly to stay up to date.</a:t>
            </a:r>
          </a:p>
        </p:txBody>
      </p:sp>
    </p:spTree>
    <p:extLst>
      <p:ext uri="{BB962C8B-B14F-4D97-AF65-F5344CB8AC3E}">
        <p14:creationId xmlns:p14="http://schemas.microsoft.com/office/powerpoint/2010/main" val="2222670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1182254"/>
            <a:ext cx="8991600" cy="5467928"/>
          </a:xfrm>
        </p:spPr>
        <p:txBody>
          <a:bodyPr/>
          <a:lstStyle/>
          <a:p>
            <a:endParaRPr lang="en-US" dirty="0"/>
          </a:p>
        </p:txBody>
      </p:sp>
      <p:pic>
        <p:nvPicPr>
          <p:cNvPr id="4" name="Picture 3"/>
          <p:cNvPicPr>
            <a:picLocks noChangeAspect="1"/>
          </p:cNvPicPr>
          <p:nvPr/>
        </p:nvPicPr>
        <p:blipFill>
          <a:blip r:embed="rId2"/>
          <a:stretch>
            <a:fillRect/>
          </a:stretch>
        </p:blipFill>
        <p:spPr>
          <a:xfrm>
            <a:off x="2855480" y="1250371"/>
            <a:ext cx="6481040" cy="5331693"/>
          </a:xfrm>
          <a:prstGeom prst="rect">
            <a:avLst/>
          </a:prstGeom>
        </p:spPr>
      </p:pic>
      <p:pic>
        <p:nvPicPr>
          <p:cNvPr id="5" name="Picture 4"/>
          <p:cNvPicPr>
            <a:picLocks noChangeAspect="1"/>
          </p:cNvPicPr>
          <p:nvPr/>
        </p:nvPicPr>
        <p:blipFill>
          <a:blip r:embed="rId3"/>
          <a:stretch>
            <a:fillRect/>
          </a:stretch>
        </p:blipFill>
        <p:spPr>
          <a:xfrm>
            <a:off x="3593375" y="1947543"/>
            <a:ext cx="3084516" cy="601693"/>
          </a:xfrm>
          <a:prstGeom prst="rect">
            <a:avLst/>
          </a:prstGeom>
        </p:spPr>
      </p:pic>
      <p:pic>
        <p:nvPicPr>
          <p:cNvPr id="6" name="Picture 5"/>
          <p:cNvPicPr>
            <a:picLocks noChangeAspect="1"/>
          </p:cNvPicPr>
          <p:nvPr/>
        </p:nvPicPr>
        <p:blipFill>
          <a:blip r:embed="rId3"/>
          <a:stretch>
            <a:fillRect/>
          </a:stretch>
        </p:blipFill>
        <p:spPr>
          <a:xfrm>
            <a:off x="3593375" y="1947543"/>
            <a:ext cx="5005250" cy="749475"/>
          </a:xfrm>
          <a:prstGeom prst="rect">
            <a:avLst/>
          </a:prstGeom>
        </p:spPr>
      </p:pic>
      <p:sp>
        <p:nvSpPr>
          <p:cNvPr id="7" name="Title 1"/>
          <p:cNvSpPr txBox="1">
            <a:spLocks/>
          </p:cNvSpPr>
          <p:nvPr/>
        </p:nvSpPr>
        <p:spPr bwMode="blackWhite">
          <a:xfrm>
            <a:off x="3121891" y="148129"/>
            <a:ext cx="5800435" cy="886343"/>
          </a:xfrm>
          <a:prstGeom prst="rect">
            <a:avLst/>
          </a:prstGeom>
          <a:solidFill>
            <a:srgbClr val="FFFFFF"/>
          </a:solidFill>
          <a:ln w="38100" cap="sq">
            <a:solidFill>
              <a:srgbClr val="404040"/>
            </a:solidFill>
            <a:miter lim="800000"/>
          </a:ln>
        </p:spPr>
        <p:txBody>
          <a:bodyPr vert="horz" lIns="274320" tIns="182880" rIns="274320" bIns="182880" rtlCol="0" anchor="ctr" anchorCtr="1">
            <a:normAutofit lnSpcReduction="10000"/>
          </a:bodyPr>
          <a:lstStyle>
            <a:lvl1pPr algn="ctr" defTabSz="914400" rtl="0" eaLnBrk="1" latinLnBrk="0" hangingPunct="1">
              <a:lnSpc>
                <a:spcPct val="90000"/>
              </a:lnSpc>
              <a:spcBef>
                <a:spcPct val="0"/>
              </a:spcBef>
              <a:buNone/>
              <a:defRPr sz="3800" kern="1200" cap="all" spc="200" baseline="0">
                <a:solidFill>
                  <a:srgbClr val="262626"/>
                </a:solidFill>
                <a:latin typeface="+mj-lt"/>
                <a:ea typeface="+mj-ea"/>
                <a:cs typeface="+mj-cs"/>
              </a:defRPr>
            </a:lvl1pPr>
          </a:lstStyle>
          <a:p>
            <a:r>
              <a:rPr lang="en-US" dirty="0" smtClean="0"/>
              <a:t>June calendar</a:t>
            </a:r>
            <a:endParaRPr lang="en-US" dirty="0"/>
          </a:p>
        </p:txBody>
      </p:sp>
      <p:pic>
        <p:nvPicPr>
          <p:cNvPr id="8" name="Picture 7"/>
          <p:cNvPicPr>
            <a:picLocks noChangeAspect="1"/>
          </p:cNvPicPr>
          <p:nvPr/>
        </p:nvPicPr>
        <p:blipFill>
          <a:blip r:embed="rId4"/>
          <a:stretch>
            <a:fillRect/>
          </a:stretch>
        </p:blipFill>
        <p:spPr>
          <a:xfrm>
            <a:off x="10858834" y="5376008"/>
            <a:ext cx="1182727" cy="1274174"/>
          </a:xfrm>
          <a:prstGeom prst="rect">
            <a:avLst/>
          </a:prstGeom>
        </p:spPr>
      </p:pic>
    </p:spTree>
    <p:extLst>
      <p:ext uri="{BB962C8B-B14F-4D97-AF65-F5344CB8AC3E}">
        <p14:creationId xmlns:p14="http://schemas.microsoft.com/office/powerpoint/2010/main" val="3654308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fees</a:t>
            </a:r>
            <a:endParaRPr lang="en-US" dirty="0"/>
          </a:p>
        </p:txBody>
      </p:sp>
      <p:sp>
        <p:nvSpPr>
          <p:cNvPr id="3" name="Content Placeholder 2"/>
          <p:cNvSpPr>
            <a:spLocks noGrp="1"/>
          </p:cNvSpPr>
          <p:nvPr>
            <p:ph idx="1"/>
          </p:nvPr>
        </p:nvSpPr>
        <p:spPr>
          <a:xfrm>
            <a:off x="6096000" y="804672"/>
            <a:ext cx="6095999" cy="5248656"/>
          </a:xfrm>
        </p:spPr>
        <p:txBody>
          <a:bodyPr/>
          <a:lstStyle/>
          <a:p>
            <a:pPr marL="0" indent="0">
              <a:buNone/>
            </a:pPr>
            <a:r>
              <a:rPr lang="en-US" dirty="0" smtClean="0"/>
              <a:t>Graduation </a:t>
            </a:r>
            <a:r>
              <a:rPr lang="en-US" dirty="0"/>
              <a:t>fee of $100.00 includes</a:t>
            </a:r>
            <a:r>
              <a:rPr lang="en-US" dirty="0" smtClean="0"/>
              <a:t>:</a:t>
            </a:r>
          </a:p>
          <a:p>
            <a:pPr marL="0" indent="0">
              <a:buNone/>
            </a:pPr>
            <a:endParaRPr lang="en-US" dirty="0" smtClean="0"/>
          </a:p>
          <a:p>
            <a:r>
              <a:rPr lang="en-US" dirty="0" smtClean="0"/>
              <a:t>Cap</a:t>
            </a:r>
            <a:r>
              <a:rPr lang="en-US" dirty="0"/>
              <a:t>, v-stole and gown rental, church and hall rental, printing of programs, printing of invitations, printing of certificates, mass and exercise tickets, art legacy and miscellaneous </a:t>
            </a:r>
            <a:r>
              <a:rPr lang="en-US" dirty="0" smtClean="0"/>
              <a:t>liturgical and guest-related items.</a:t>
            </a:r>
            <a:endParaRPr lang="en-US" dirty="0"/>
          </a:p>
          <a:p>
            <a:pPr marL="0" indent="0">
              <a:buNone/>
            </a:pPr>
            <a:endParaRPr lang="en-US" dirty="0"/>
          </a:p>
          <a:p>
            <a:r>
              <a:rPr lang="en-US" dirty="0" smtClean="0"/>
              <a:t>Graduation Fee deadline is </a:t>
            </a:r>
            <a:r>
              <a:rPr lang="en-US" b="1" dirty="0" smtClean="0"/>
              <a:t>Tuesday</a:t>
            </a:r>
            <a:r>
              <a:rPr lang="en-US" b="1" dirty="0"/>
              <a:t>, February 1, 2022. </a:t>
            </a:r>
            <a:endParaRPr lang="en-US" b="1" dirty="0" smtClean="0"/>
          </a:p>
          <a:p>
            <a:pPr marL="0" indent="0">
              <a:buNone/>
            </a:pPr>
            <a:endParaRPr lang="en-US" dirty="0" smtClean="0"/>
          </a:p>
          <a:p>
            <a:r>
              <a:rPr lang="en-US" dirty="0" smtClean="0"/>
              <a:t>All </a:t>
            </a:r>
            <a:r>
              <a:rPr lang="en-US" dirty="0"/>
              <a:t>grad fees are to be paid via </a:t>
            </a:r>
            <a:r>
              <a:rPr lang="en-US" dirty="0" err="1"/>
              <a:t>SchoolCash</a:t>
            </a:r>
            <a:r>
              <a:rPr lang="en-US" dirty="0"/>
              <a:t> online program. </a:t>
            </a:r>
            <a:r>
              <a:rPr lang="en-US" dirty="0" smtClean="0"/>
              <a:t> The </a:t>
            </a:r>
            <a:r>
              <a:rPr lang="en-US" dirty="0"/>
              <a:t>link is located at the bottom of the school website.</a:t>
            </a:r>
          </a:p>
          <a:p>
            <a:pPr marL="0" indent="0">
              <a:buNone/>
            </a:pPr>
            <a:endParaRPr lang="en-US" dirty="0"/>
          </a:p>
        </p:txBody>
      </p:sp>
      <p:pic>
        <p:nvPicPr>
          <p:cNvPr id="5" name="Picture 4"/>
          <p:cNvPicPr>
            <a:picLocks noChangeAspect="1"/>
          </p:cNvPicPr>
          <p:nvPr/>
        </p:nvPicPr>
        <p:blipFill>
          <a:blip r:embed="rId2"/>
          <a:stretch>
            <a:fillRect/>
          </a:stretch>
        </p:blipFill>
        <p:spPr>
          <a:xfrm>
            <a:off x="10792733" y="5270709"/>
            <a:ext cx="1182727" cy="1274174"/>
          </a:xfrm>
          <a:prstGeom prst="rect">
            <a:avLst/>
          </a:prstGeom>
        </p:spPr>
      </p:pic>
    </p:spTree>
    <p:extLst>
      <p:ext uri="{BB962C8B-B14F-4D97-AF65-F5344CB8AC3E}">
        <p14:creationId xmlns:p14="http://schemas.microsoft.com/office/powerpoint/2010/main" val="160402931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AAC92C5AFCBD4D9A9A77B6B4EF666D" ma:contentTypeVersion="1" ma:contentTypeDescription="Create a new document." ma:contentTypeScope="" ma:versionID="654665ba66c6685b6f7632f889a1eb73">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E0469B2-6A22-4CAF-8F21-2712226DD109}"/>
</file>

<file path=customXml/itemProps2.xml><?xml version="1.0" encoding="utf-8"?>
<ds:datastoreItem xmlns:ds="http://schemas.openxmlformats.org/officeDocument/2006/customXml" ds:itemID="{9B70DE2E-913E-426C-AE62-1B6FF33F2A67}"/>
</file>

<file path=customXml/itemProps3.xml><?xml version="1.0" encoding="utf-8"?>
<ds:datastoreItem xmlns:ds="http://schemas.openxmlformats.org/officeDocument/2006/customXml" ds:itemID="{1632E3C9-98A8-479C-A829-669431799546}"/>
</file>

<file path=docProps/app.xml><?xml version="1.0" encoding="utf-8"?>
<Properties xmlns="http://schemas.openxmlformats.org/officeDocument/2006/extended-properties" xmlns:vt="http://schemas.openxmlformats.org/officeDocument/2006/docPropsVTypes">
  <Template>TM10001115[[fn=Parcel]]</Template>
  <TotalTime>278</TotalTime>
  <Words>1560</Words>
  <Application>Microsoft Office PowerPoint</Application>
  <PresentationFormat>Widescreen</PresentationFormat>
  <Paragraphs>108</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Euphemia</vt:lpstr>
      <vt:lpstr>Gill Sans MT</vt:lpstr>
      <vt:lpstr>Times New Roman</vt:lpstr>
      <vt:lpstr>Parcel</vt:lpstr>
      <vt:lpstr>Michael A. Riffel Catholic High School parent Graduation Meeting</vt:lpstr>
      <vt:lpstr>Land acknowledgement</vt:lpstr>
      <vt:lpstr>INTRODUCTIONS​</vt:lpstr>
      <vt:lpstr>Graduation eligibility</vt:lpstr>
      <vt:lpstr>Board-sanctioned:  Mass &amp; exercises  Non-board-sanctioned: prom (parent run)</vt:lpstr>
      <vt:lpstr>September to may timeline</vt:lpstr>
      <vt:lpstr>June timeline</vt:lpstr>
      <vt:lpstr>PowerPoint Presentation</vt:lpstr>
      <vt:lpstr>Graduation fees</vt:lpstr>
      <vt:lpstr>Graduation day</vt:lpstr>
      <vt:lpstr> ACADEMIC DRESS REQUIREMENTS (CAP &amp; GOWN) </vt:lpstr>
      <vt:lpstr> VALEDICTORIAN &amp; SALUTATORIAN </vt:lpstr>
      <vt:lpstr>Art Legacy</vt:lpstr>
      <vt:lpstr>Thank you for attending!</vt:lpstr>
    </vt:vector>
  </TitlesOfParts>
  <Company>RCSD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Hanson, Lisa</dc:creator>
  <cp:lastModifiedBy>Hanson, Lisa</cp:lastModifiedBy>
  <cp:revision>20</cp:revision>
  <cp:lastPrinted>2021-11-17T22:35:40Z</cp:lastPrinted>
  <dcterms:created xsi:type="dcterms:W3CDTF">2021-11-17T03:19:47Z</dcterms:created>
  <dcterms:modified xsi:type="dcterms:W3CDTF">2021-11-22T15:28:20Z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0x010100FCAAC92C5AFCBD4D9A9A77B6B4EF666D</vt:lpwstr>
  </property>
</Properties>
</file>