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85" r:id="rId6"/>
    <p:sldId id="286" r:id="rId7"/>
    <p:sldId id="321" r:id="rId8"/>
    <p:sldId id="258" r:id="rId9"/>
    <p:sldId id="260" r:id="rId10"/>
    <p:sldId id="259" r:id="rId11"/>
    <p:sldId id="287" r:id="rId12"/>
    <p:sldId id="288" r:id="rId13"/>
    <p:sldId id="289" r:id="rId14"/>
    <p:sldId id="261" r:id="rId15"/>
    <p:sldId id="262" r:id="rId16"/>
    <p:sldId id="313" r:id="rId17"/>
    <p:sldId id="263" r:id="rId18"/>
    <p:sldId id="264" r:id="rId19"/>
    <p:sldId id="295" r:id="rId20"/>
    <p:sldId id="296" r:id="rId21"/>
    <p:sldId id="266" r:id="rId22"/>
    <p:sldId id="265" r:id="rId23"/>
    <p:sldId id="267" r:id="rId24"/>
    <p:sldId id="268" r:id="rId25"/>
    <p:sldId id="269" r:id="rId26"/>
    <p:sldId id="271" r:id="rId27"/>
    <p:sldId id="272" r:id="rId28"/>
    <p:sldId id="273" r:id="rId29"/>
    <p:sldId id="283" r:id="rId30"/>
    <p:sldId id="284" r:id="rId31"/>
    <p:sldId id="293" r:id="rId32"/>
    <p:sldId id="294" r:id="rId33"/>
    <p:sldId id="292" r:id="rId34"/>
    <p:sldId id="291" r:id="rId35"/>
    <p:sldId id="290" r:id="rId36"/>
    <p:sldId id="276" r:id="rId37"/>
    <p:sldId id="275" r:id="rId38"/>
    <p:sldId id="278" r:id="rId39"/>
    <p:sldId id="279" r:id="rId40"/>
    <p:sldId id="277" r:id="rId41"/>
    <p:sldId id="280" r:id="rId42"/>
    <p:sldId id="314" r:id="rId43"/>
    <p:sldId id="315" r:id="rId44"/>
    <p:sldId id="316" r:id="rId45"/>
    <p:sldId id="317" r:id="rId46"/>
    <p:sldId id="318" r:id="rId47"/>
    <p:sldId id="319" r:id="rId48"/>
    <p:sldId id="320" r:id="rId49"/>
    <p:sldId id="28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ABDD0-23EF-4607-9C1A-85F9B065C858}" v="41" dt="2023-02-28T21:42:35.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2/28/2023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2/28/2023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2/28/2023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2/28/2023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michaelariffel.rcsd.ca/documents/51144da4-2cf2-432e-a6d1-97f23d00775e/Revised%20Program%20of%20Studies%20Gr%2010%20to%2012%202022.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cid:image001.png@01D69024.AD2C1CA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cid:image001.png@01D69024.AD2C1CA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cid:image001.png@01D69024.AD2C1CA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cid:image001.png@01D69024.AD2C1CA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yblueprint.ca/" TargetMode="External"/><Relationship Id="rId1" Type="http://schemas.openxmlformats.org/officeDocument/2006/relationships/slideLayout" Target="../slideLayouts/slideLayout2.xml"/><Relationship Id="rId4" Type="http://schemas.openxmlformats.org/officeDocument/2006/relationships/image" Target="cid:image001.png@01D69024.AD2C1CA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hyperlink" Target="https://www.rcsd.ca/school/MichaelARiffel/StudentServices/Pages/default.aspx#/=" TargetMode="External"/><Relationship Id="rId4" Type="http://schemas.openxmlformats.org/officeDocument/2006/relationships/image" Target="cid:image001.png@01D69024.AD2C1CA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ichaelariffel.rcsd.ca/documents/51144da4-2cf2-432e-a6d1-97f23d00775e/Revised%20Program%20of%20Studies%20Gr%2010%20to%2012%202022.pdf" TargetMode="External"/><Relationship Id="rId1" Type="http://schemas.openxmlformats.org/officeDocument/2006/relationships/slideLayout" Target="../slideLayouts/slideLayout2.xml"/><Relationship Id="rId4" Type="http://schemas.openxmlformats.org/officeDocument/2006/relationships/image" Target="cid:image001.png@01D69024.AD2C1CA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michaelariffel.rcsd.ca/documents/51144da4-2cf2-432e-a6d1-97f23d00775e/Revised%20Program%20of%20Studies%20Gr%2010%20to%2012%2020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course selection</a:t>
            </a:r>
            <a:br>
              <a:rPr lang="en-US"/>
            </a:br>
            <a:r>
              <a:rPr lang="en-US"/>
              <a:t>parent information night</a:t>
            </a:r>
          </a:p>
        </p:txBody>
      </p:sp>
      <p:sp>
        <p:nvSpPr>
          <p:cNvPr id="3" name="Subtitle 2"/>
          <p:cNvSpPr>
            <a:spLocks noGrp="1"/>
          </p:cNvSpPr>
          <p:nvPr>
            <p:ph type="subTitle" idx="1"/>
          </p:nvPr>
        </p:nvSpPr>
        <p:spPr/>
        <p:txBody>
          <a:bodyPr/>
          <a:lstStyle/>
          <a:p>
            <a:r>
              <a:rPr lang="en-US"/>
              <a:t>Michael A. Riffel Catholic High School</a:t>
            </a:r>
          </a:p>
        </p:txBody>
      </p:sp>
      <p:pic>
        <p:nvPicPr>
          <p:cNvPr id="5" name="Picture 4" descr="cid:image001.png@01D69024.AD2C1CA0">
            <a:extLst>
              <a:ext uri="{FF2B5EF4-FFF2-40B4-BE49-F238E27FC236}">
                <a16:creationId xmlns:a16="http://schemas.microsoft.com/office/drawing/2014/main" id="{C60C274E-EB83-48BB-8F2E-A8D39A2E40DA}"/>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163101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FB28-3852-4948-854A-0D215D965421}"/>
              </a:ext>
            </a:extLst>
          </p:cNvPr>
          <p:cNvSpPr>
            <a:spLocks noGrp="1"/>
          </p:cNvSpPr>
          <p:nvPr>
            <p:ph type="title"/>
          </p:nvPr>
        </p:nvSpPr>
        <p:spPr/>
        <p:txBody>
          <a:bodyPr>
            <a:normAutofit fontScale="90000"/>
          </a:bodyPr>
          <a:lstStyle/>
          <a:p>
            <a:r>
              <a:rPr lang="en-US">
                <a:ea typeface="+mj-lt"/>
                <a:cs typeface="+mj-lt"/>
              </a:rPr>
              <a:t>WHAT SHOULD MY COURSE SELECTIONS INCLUDE FOR GRADE 12?</a:t>
            </a:r>
          </a:p>
        </p:txBody>
      </p:sp>
      <p:pic>
        <p:nvPicPr>
          <p:cNvPr id="5" name="Picture 4" descr="cid:image001.png@01D69024.AD2C1CA0">
            <a:extLst>
              <a:ext uri="{FF2B5EF4-FFF2-40B4-BE49-F238E27FC236}">
                <a16:creationId xmlns:a16="http://schemas.microsoft.com/office/drawing/2014/main" id="{E0D3EF61-5F9B-4724-B7B8-EFB16C2D9B78}"/>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6" name="Content Placeholder 2">
            <a:extLst>
              <a:ext uri="{FF2B5EF4-FFF2-40B4-BE49-F238E27FC236}">
                <a16:creationId xmlns:a16="http://schemas.microsoft.com/office/drawing/2014/main" id="{DAE24775-5397-4A3F-B10E-55D7879C436A}"/>
              </a:ext>
            </a:extLst>
          </p:cNvPr>
          <p:cNvSpPr txBox="1">
            <a:spLocks/>
          </p:cNvSpPr>
          <p:nvPr/>
        </p:nvSpPr>
        <p:spPr>
          <a:xfrm>
            <a:off x="876546" y="2254738"/>
            <a:ext cx="10215125" cy="419797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42900" indent="-342900">
              <a:buFont typeface="Arial" panose="020B0604020202020204" pitchFamily="34" charset="0"/>
              <a:buAutoNum type="arabicPeriod"/>
            </a:pPr>
            <a:r>
              <a:rPr lang="en-US"/>
              <a:t>ELA A30</a:t>
            </a:r>
            <a:endParaRPr lang="en-US" b="1"/>
          </a:p>
          <a:p>
            <a:pPr marL="342900" indent="-342900">
              <a:buFont typeface="Arial" panose="020B0604020202020204" pitchFamily="34" charset="0"/>
              <a:buAutoNum type="arabicPeriod"/>
            </a:pPr>
            <a:r>
              <a:rPr lang="en-US" cap="all"/>
              <a:t>ELA B30</a:t>
            </a:r>
            <a:endParaRPr lang="en-US"/>
          </a:p>
          <a:p>
            <a:pPr marL="342900" indent="-342900">
              <a:buFont typeface="Arial" panose="020B0604020202020204" pitchFamily="34" charset="0"/>
              <a:buAutoNum type="arabicPeriod"/>
            </a:pPr>
            <a:r>
              <a:rPr lang="en-US"/>
              <a:t>Canadian Studies 30: </a:t>
            </a:r>
            <a:r>
              <a:rPr lang="en-US" b="1"/>
              <a:t>one</a:t>
            </a:r>
            <a:r>
              <a:rPr lang="en-US"/>
              <a:t> of Social Studies 30, Native Studies 30</a:t>
            </a:r>
          </a:p>
          <a:p>
            <a:pPr marL="342900" indent="-342900">
              <a:buFont typeface="Arial" panose="020B0604020202020204" pitchFamily="34" charset="0"/>
              <a:buAutoNum type="arabicPeriod"/>
            </a:pPr>
            <a:r>
              <a:rPr lang="en-US"/>
              <a:t>Catholic Studies 30</a:t>
            </a:r>
          </a:p>
          <a:p>
            <a:pPr marL="342900" indent="-342900">
              <a:buFont typeface="Arial" panose="020B0604020202020204" pitchFamily="34" charset="0"/>
              <a:buAutoNum type="arabicPeriod"/>
            </a:pPr>
            <a:r>
              <a:rPr lang="en-US"/>
              <a:t>Elective (any unmet graduation requirement or any course of interest in </a:t>
            </a:r>
            <a:r>
              <a:rPr lang="en-US">
                <a:hlinkClick r:id="rId4"/>
              </a:rPr>
              <a:t>Program of Studies booklet</a:t>
            </a:r>
            <a:r>
              <a:rPr lang="en-US"/>
              <a:t> )</a:t>
            </a:r>
          </a:p>
          <a:p>
            <a:pPr marL="342900" indent="-342900">
              <a:buFont typeface="Arial" panose="020B0604020202020204" pitchFamily="34" charset="0"/>
              <a:buAutoNum type="arabicPeriod"/>
            </a:pPr>
            <a:r>
              <a:rPr lang="en-US"/>
              <a:t>Elective (any unmet graduation requirement or any course of interest in </a:t>
            </a:r>
            <a:r>
              <a:rPr lang="en-US">
                <a:hlinkClick r:id="rId4"/>
              </a:rPr>
              <a:t>Program of Studies booklet</a:t>
            </a:r>
            <a:r>
              <a:rPr lang="en-US"/>
              <a:t> )</a:t>
            </a:r>
          </a:p>
          <a:p>
            <a:pPr marL="342900" indent="-342900">
              <a:buFont typeface="Arial" panose="020B0604020202020204" pitchFamily="34" charset="0"/>
              <a:buAutoNum type="arabicPeriod"/>
            </a:pPr>
            <a:r>
              <a:rPr lang="en-US"/>
              <a:t>Elective (any unmet graduation requirement or any course of interest in </a:t>
            </a:r>
            <a:r>
              <a:rPr lang="en-US">
                <a:hlinkClick r:id="rId4"/>
              </a:rPr>
              <a:t>Program of Studies booklet</a:t>
            </a:r>
            <a:r>
              <a:rPr lang="en-US"/>
              <a:t> )</a:t>
            </a:r>
          </a:p>
          <a:p>
            <a:pPr marL="342900" indent="-342900">
              <a:buFont typeface="Arial" panose="020B0604020202020204" pitchFamily="34" charset="0"/>
              <a:buAutoNum type="arabicPeriod"/>
            </a:pPr>
            <a:r>
              <a:rPr lang="en-US"/>
              <a:t>Elective (any unmet graduation requirement or any course of interest in </a:t>
            </a:r>
            <a:r>
              <a:rPr lang="en-US">
                <a:hlinkClick r:id="rId4"/>
              </a:rPr>
              <a:t>Program of Studies booklet</a:t>
            </a:r>
            <a:r>
              <a:rPr lang="en-US"/>
              <a:t> )</a:t>
            </a:r>
          </a:p>
          <a:p>
            <a:pPr marL="342900" indent="-342900">
              <a:buFont typeface="Arial" panose="020B0604020202020204" pitchFamily="34" charset="0"/>
              <a:buAutoNum type="arabicPeriod"/>
            </a:pPr>
            <a:r>
              <a:rPr lang="en-US"/>
              <a:t>Elective (any unmet graduation requirement or any course of interest in </a:t>
            </a:r>
            <a:r>
              <a:rPr lang="en-US">
                <a:hlinkClick r:id="rId4"/>
              </a:rPr>
              <a:t>Program of Studies booklet</a:t>
            </a:r>
            <a:r>
              <a:rPr lang="en-US"/>
              <a:t> )</a:t>
            </a:r>
          </a:p>
          <a:p>
            <a:pPr marL="342900" indent="-342900">
              <a:buFont typeface="Arial" panose="020B0604020202020204" pitchFamily="34" charset="0"/>
              <a:buAutoNum type="arabicPeriod"/>
            </a:pPr>
            <a:r>
              <a:rPr lang="en-US"/>
              <a:t>Elective (a any unmet graduation requirement or </a:t>
            </a:r>
            <a:r>
              <a:rPr lang="en-US" err="1"/>
              <a:t>ny</a:t>
            </a:r>
            <a:r>
              <a:rPr lang="en-US"/>
              <a:t> course of interest in </a:t>
            </a:r>
            <a:r>
              <a:rPr lang="en-US">
                <a:hlinkClick r:id="rId4"/>
              </a:rPr>
              <a:t>Program of Studies booklet</a:t>
            </a:r>
            <a:r>
              <a:rPr lang="en-US"/>
              <a:t>)</a:t>
            </a:r>
          </a:p>
          <a:p>
            <a:pPr marL="0" indent="0">
              <a:buNone/>
            </a:pPr>
            <a:endParaRPr lang="en-US"/>
          </a:p>
          <a:p>
            <a:pPr marL="342900" indent="-342900">
              <a:buFont typeface="Arial" panose="020B0604020202020204" pitchFamily="34" charset="0"/>
              <a:buAutoNum type="arabicPeriod"/>
            </a:pPr>
            <a:endParaRPr lang="en-US"/>
          </a:p>
        </p:txBody>
      </p:sp>
    </p:spTree>
    <p:extLst>
      <p:ext uri="{BB962C8B-B14F-4D97-AF65-F5344CB8AC3E}">
        <p14:creationId xmlns:p14="http://schemas.microsoft.com/office/powerpoint/2010/main" val="382944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of studies</a:t>
            </a:r>
          </a:p>
        </p:txBody>
      </p:sp>
      <p:sp>
        <p:nvSpPr>
          <p:cNvPr id="4" name="Content Placeholder 3"/>
          <p:cNvSpPr>
            <a:spLocks noGrp="1"/>
          </p:cNvSpPr>
          <p:nvPr>
            <p:ph sz="half" idx="2"/>
          </p:nvPr>
        </p:nvSpPr>
        <p:spPr>
          <a:xfrm>
            <a:off x="7775231" y="2556400"/>
            <a:ext cx="3328198" cy="3746427"/>
          </a:xfrm>
        </p:spPr>
        <p:txBody>
          <a:bodyPr vert="horz" lIns="91440" tIns="45720" rIns="91440" bIns="45720" rtlCol="0" anchor="t">
            <a:normAutofit/>
          </a:bodyPr>
          <a:lstStyle/>
          <a:p>
            <a:r>
              <a:rPr lang="en-US"/>
              <a:t>Provides information regarding:</a:t>
            </a:r>
          </a:p>
          <a:p>
            <a:pPr lvl="1"/>
            <a:r>
              <a:rPr lang="en-US"/>
              <a:t>Graduation requirements</a:t>
            </a:r>
          </a:p>
          <a:p>
            <a:pPr lvl="1"/>
            <a:r>
              <a:rPr lang="en-US"/>
              <a:t>Detailed course descriptions of all compulsory and elective courses.</a:t>
            </a:r>
          </a:p>
          <a:p>
            <a:pPr lvl="1"/>
            <a:r>
              <a:rPr lang="en-US"/>
              <a:t>Required course pre-requisites</a:t>
            </a:r>
          </a:p>
          <a:p>
            <a:pPr lvl="1"/>
            <a:r>
              <a:rPr lang="en-US"/>
              <a:t>Advanced Placement program information</a:t>
            </a:r>
          </a:p>
          <a:p>
            <a:pPr lvl="1"/>
            <a:endParaRPr lang="en-US"/>
          </a:p>
          <a:p>
            <a:pPr lvl="1"/>
            <a:endParaRPr lang="en-US"/>
          </a:p>
          <a:p>
            <a:endParaRPr lang="en-US"/>
          </a:p>
        </p:txBody>
      </p:sp>
      <p:pic>
        <p:nvPicPr>
          <p:cNvPr id="3" name="Picture 2" descr="cid:image001.png@01D69024.AD2C1CA0">
            <a:extLst>
              <a:ext uri="{FF2B5EF4-FFF2-40B4-BE49-F238E27FC236}">
                <a16:creationId xmlns:a16="http://schemas.microsoft.com/office/drawing/2014/main" id="{CB5CE58D-F6C6-4669-9C01-6BCF3A6429CF}"/>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pic>
        <p:nvPicPr>
          <p:cNvPr id="10" name="Picture 9">
            <a:extLst>
              <a:ext uri="{FF2B5EF4-FFF2-40B4-BE49-F238E27FC236}">
                <a16:creationId xmlns:a16="http://schemas.microsoft.com/office/drawing/2014/main" id="{03F0E4B5-B36F-4196-A622-D65043AB674E}"/>
              </a:ext>
            </a:extLst>
          </p:cNvPr>
          <p:cNvPicPr>
            <a:picLocks noChangeAspect="1"/>
          </p:cNvPicPr>
          <p:nvPr/>
        </p:nvPicPr>
        <p:blipFill>
          <a:blip r:embed="rId4"/>
          <a:stretch>
            <a:fillRect/>
          </a:stretch>
        </p:blipFill>
        <p:spPr>
          <a:xfrm>
            <a:off x="998482" y="2278145"/>
            <a:ext cx="6660316" cy="3746428"/>
          </a:xfrm>
          <a:prstGeom prst="rect">
            <a:avLst/>
          </a:prstGeom>
        </p:spPr>
      </p:pic>
      <p:sp>
        <p:nvSpPr>
          <p:cNvPr id="8" name="Oval 7"/>
          <p:cNvSpPr/>
          <p:nvPr/>
        </p:nvSpPr>
        <p:spPr>
          <a:xfrm>
            <a:off x="998482" y="3789355"/>
            <a:ext cx="1143000" cy="45720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621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E557-C4C3-4489-9923-228ABA971BB4}"/>
              </a:ext>
            </a:extLst>
          </p:cNvPr>
          <p:cNvSpPr>
            <a:spLocks noGrp="1"/>
          </p:cNvSpPr>
          <p:nvPr>
            <p:ph type="title"/>
          </p:nvPr>
        </p:nvSpPr>
        <p:spPr/>
        <p:txBody>
          <a:bodyPr>
            <a:normAutofit fontScale="90000"/>
          </a:bodyPr>
          <a:lstStyle/>
          <a:p>
            <a:r>
              <a:rPr lang="en-US"/>
              <a:t>Number of courses required at each grade level</a:t>
            </a:r>
          </a:p>
        </p:txBody>
      </p:sp>
      <p:sp>
        <p:nvSpPr>
          <p:cNvPr id="3" name="Content Placeholder 2">
            <a:extLst>
              <a:ext uri="{FF2B5EF4-FFF2-40B4-BE49-F238E27FC236}">
                <a16:creationId xmlns:a16="http://schemas.microsoft.com/office/drawing/2014/main" id="{9EBADB0B-4959-49CC-B59C-DDBB43F15F8C}"/>
              </a:ext>
            </a:extLst>
          </p:cNvPr>
          <p:cNvSpPr>
            <a:spLocks noGrp="1"/>
          </p:cNvSpPr>
          <p:nvPr>
            <p:ph idx="1"/>
          </p:nvPr>
        </p:nvSpPr>
        <p:spPr/>
        <p:txBody>
          <a:bodyPr vert="horz" lIns="91440" tIns="45720" rIns="91440" bIns="45720" rtlCol="0" anchor="t">
            <a:normAutofit/>
          </a:bodyPr>
          <a:lstStyle/>
          <a:p>
            <a:pPr marL="0" indent="0">
              <a:buNone/>
            </a:pPr>
            <a:r>
              <a:rPr lang="en-US"/>
              <a:t>A full schedule of 10 courses is always recommended at each grade level; however, each grade does have a minimum number of courses required.</a:t>
            </a:r>
          </a:p>
          <a:p>
            <a:r>
              <a:rPr lang="en-US"/>
              <a:t>Grade 10 level – 10 courses are required</a:t>
            </a:r>
          </a:p>
          <a:p>
            <a:r>
              <a:rPr lang="en-US"/>
              <a:t>Grade 11 – A minimum of 8 courses are required (with a maximum of one study hour per semester)</a:t>
            </a:r>
          </a:p>
          <a:p>
            <a:r>
              <a:rPr lang="en-US">
                <a:ea typeface="+mn-lt"/>
                <a:cs typeface="+mn-lt"/>
              </a:rPr>
              <a:t>Grade 12 – Graduation eligibility, post-secondary career paths, and personal interests should guide course selection.</a:t>
            </a:r>
          </a:p>
          <a:p>
            <a:endParaRPr lang="en-US"/>
          </a:p>
        </p:txBody>
      </p:sp>
      <p:pic>
        <p:nvPicPr>
          <p:cNvPr id="6" name="Picture 5" descr="cid:image001.png@01D69024.AD2C1CA0">
            <a:extLst>
              <a:ext uri="{FF2B5EF4-FFF2-40B4-BE49-F238E27FC236}">
                <a16:creationId xmlns:a16="http://schemas.microsoft.com/office/drawing/2014/main" id="{3B28F2F7-C0EA-42D5-B136-CE60F0CD7682}"/>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19000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Number of courses required at each grade level</a:t>
            </a:r>
          </a:p>
        </p:txBody>
      </p:sp>
      <p:pic>
        <p:nvPicPr>
          <p:cNvPr id="4" name="Picture 3" descr="cid:image001.png@01D69024.AD2C1CA0">
            <a:extLst>
              <a:ext uri="{FF2B5EF4-FFF2-40B4-BE49-F238E27FC236}">
                <a16:creationId xmlns:a16="http://schemas.microsoft.com/office/drawing/2014/main" id="{874AA0AC-F82E-4A1B-AE5F-00C08899A280}"/>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graphicFrame>
        <p:nvGraphicFramePr>
          <p:cNvPr id="5" name="Table 4">
            <a:extLst>
              <a:ext uri="{FF2B5EF4-FFF2-40B4-BE49-F238E27FC236}">
                <a16:creationId xmlns:a16="http://schemas.microsoft.com/office/drawing/2014/main" id="{2676107E-1E9D-4A64-BEFD-E16DBDCCB32D}"/>
              </a:ext>
            </a:extLst>
          </p:cNvPr>
          <p:cNvGraphicFramePr>
            <a:graphicFrameLocks/>
          </p:cNvGraphicFramePr>
          <p:nvPr/>
        </p:nvGraphicFramePr>
        <p:xfrm>
          <a:off x="1839309" y="2795752"/>
          <a:ext cx="8779903" cy="2291692"/>
        </p:xfrm>
        <a:graphic>
          <a:graphicData uri="http://schemas.openxmlformats.org/drawingml/2006/table">
            <a:tbl>
              <a:tblPr firstRow="1" bandRow="1">
                <a:tableStyleId>{21E4AEA4-8DFA-4A89-87EB-49C32662AFE0}</a:tableStyleId>
              </a:tblPr>
              <a:tblGrid>
                <a:gridCol w="1351978">
                  <a:extLst>
                    <a:ext uri="{9D8B030D-6E8A-4147-A177-3AD203B41FA5}">
                      <a16:colId xmlns:a16="http://schemas.microsoft.com/office/drawing/2014/main" val="3672644280"/>
                    </a:ext>
                  </a:extLst>
                </a:gridCol>
                <a:gridCol w="1924579">
                  <a:extLst>
                    <a:ext uri="{9D8B030D-6E8A-4147-A177-3AD203B41FA5}">
                      <a16:colId xmlns:a16="http://schemas.microsoft.com/office/drawing/2014/main" val="3342119980"/>
                    </a:ext>
                  </a:extLst>
                </a:gridCol>
                <a:gridCol w="5503346">
                  <a:extLst>
                    <a:ext uri="{9D8B030D-6E8A-4147-A177-3AD203B41FA5}">
                      <a16:colId xmlns:a16="http://schemas.microsoft.com/office/drawing/2014/main" val="3898642172"/>
                    </a:ext>
                  </a:extLst>
                </a:gridCol>
              </a:tblGrid>
              <a:tr h="851338">
                <a:tc>
                  <a:txBody>
                    <a:bodyPr/>
                    <a:lstStyle/>
                    <a:p>
                      <a:pPr algn="ctr"/>
                      <a:r>
                        <a:rPr lang="en-US" sz="2000"/>
                        <a:t>Grade</a:t>
                      </a:r>
                    </a:p>
                  </a:txBody>
                  <a:tcPr/>
                </a:tc>
                <a:tc>
                  <a:txBody>
                    <a:bodyPr/>
                    <a:lstStyle/>
                    <a:p>
                      <a:pPr algn="ctr"/>
                      <a:r>
                        <a:rPr lang="en-US" sz="2000"/>
                        <a:t>Choose 10 classes</a:t>
                      </a:r>
                    </a:p>
                  </a:txBody>
                  <a:tcPr/>
                </a:tc>
                <a:tc>
                  <a:txBody>
                    <a:bodyPr/>
                    <a:lstStyle/>
                    <a:p>
                      <a:pPr algn="ctr"/>
                      <a:r>
                        <a:rPr lang="en-US" sz="2000"/>
                        <a:t>Can a Study Period be added if needed to support academics?</a:t>
                      </a:r>
                    </a:p>
                  </a:txBody>
                  <a:tcPr/>
                </a:tc>
                <a:extLst>
                  <a:ext uri="{0D108BD9-81ED-4DB2-BD59-A6C34878D82A}">
                    <a16:rowId xmlns:a16="http://schemas.microsoft.com/office/drawing/2014/main" val="340477333"/>
                  </a:ext>
                </a:extLst>
              </a:tr>
              <a:tr h="480118">
                <a:tc>
                  <a:txBody>
                    <a:bodyPr/>
                    <a:lstStyle/>
                    <a:p>
                      <a:pPr algn="ctr"/>
                      <a:r>
                        <a:rPr lang="en-US" sz="2000"/>
                        <a:t>10</a:t>
                      </a:r>
                    </a:p>
                  </a:txBody>
                  <a:tcPr/>
                </a:tc>
                <a:tc>
                  <a:txBody>
                    <a:bodyPr/>
                    <a:lstStyle/>
                    <a:p>
                      <a:pPr algn="ctr"/>
                      <a:endParaRPr lang="en-US" sz="2000"/>
                    </a:p>
                  </a:txBody>
                  <a:tcPr/>
                </a:tc>
                <a:tc>
                  <a:txBody>
                    <a:bodyPr/>
                    <a:lstStyle/>
                    <a:p>
                      <a:pPr algn="ctr"/>
                      <a:r>
                        <a:rPr lang="en-US" sz="2000"/>
                        <a:t>No</a:t>
                      </a:r>
                    </a:p>
                  </a:txBody>
                  <a:tcPr/>
                </a:tc>
                <a:extLst>
                  <a:ext uri="{0D108BD9-81ED-4DB2-BD59-A6C34878D82A}">
                    <a16:rowId xmlns:a16="http://schemas.microsoft.com/office/drawing/2014/main" val="310163231"/>
                  </a:ext>
                </a:extLst>
              </a:tr>
              <a:tr h="480118">
                <a:tc>
                  <a:txBody>
                    <a:bodyPr/>
                    <a:lstStyle/>
                    <a:p>
                      <a:pPr algn="ctr"/>
                      <a:r>
                        <a:rPr lang="en-US" sz="2000"/>
                        <a:t>11</a:t>
                      </a:r>
                    </a:p>
                  </a:txBody>
                  <a:tcPr/>
                </a:tc>
                <a:tc>
                  <a:txBody>
                    <a:bodyPr/>
                    <a:lstStyle/>
                    <a:p>
                      <a:pPr algn="ctr"/>
                      <a:endParaRPr lang="en-US" sz="2000"/>
                    </a:p>
                  </a:txBody>
                  <a:tcPr/>
                </a:tc>
                <a:tc>
                  <a:txBody>
                    <a:bodyPr/>
                    <a:lstStyle/>
                    <a:p>
                      <a:pPr algn="ctr"/>
                      <a:r>
                        <a:rPr lang="en-US" sz="2000"/>
                        <a:t>Yes</a:t>
                      </a:r>
                    </a:p>
                  </a:txBody>
                  <a:tcPr/>
                </a:tc>
                <a:extLst>
                  <a:ext uri="{0D108BD9-81ED-4DB2-BD59-A6C34878D82A}">
                    <a16:rowId xmlns:a16="http://schemas.microsoft.com/office/drawing/2014/main" val="2044167490"/>
                  </a:ext>
                </a:extLst>
              </a:tr>
              <a:tr h="480118">
                <a:tc>
                  <a:txBody>
                    <a:bodyPr/>
                    <a:lstStyle/>
                    <a:p>
                      <a:pPr algn="ctr"/>
                      <a:r>
                        <a:rPr lang="en-US" sz="2000"/>
                        <a:t>12</a:t>
                      </a:r>
                    </a:p>
                  </a:txBody>
                  <a:tcPr/>
                </a:tc>
                <a:tc>
                  <a:txBody>
                    <a:bodyPr/>
                    <a:lstStyle/>
                    <a:p>
                      <a:pPr algn="ctr"/>
                      <a:endParaRPr lang="en-US" sz="2000"/>
                    </a:p>
                  </a:txBody>
                  <a:tcPr/>
                </a:tc>
                <a:tc>
                  <a:txBody>
                    <a:bodyPr/>
                    <a:lstStyle/>
                    <a:p>
                      <a:pPr algn="ctr"/>
                      <a:r>
                        <a:rPr lang="en-US" sz="2000"/>
                        <a:t>Yes</a:t>
                      </a:r>
                    </a:p>
                  </a:txBody>
                  <a:tcPr/>
                </a:tc>
                <a:extLst>
                  <a:ext uri="{0D108BD9-81ED-4DB2-BD59-A6C34878D82A}">
                    <a16:rowId xmlns:a16="http://schemas.microsoft.com/office/drawing/2014/main" val="2345358895"/>
                  </a:ext>
                </a:extLst>
              </a:tr>
            </a:tbl>
          </a:graphicData>
        </a:graphic>
      </p:graphicFrame>
      <p:pic>
        <p:nvPicPr>
          <p:cNvPr id="8" name="Graphic 7" descr="Checkmark with solid fill">
            <a:extLst>
              <a:ext uri="{FF2B5EF4-FFF2-40B4-BE49-F238E27FC236}">
                <a16:creationId xmlns:a16="http://schemas.microsoft.com/office/drawing/2014/main" id="{95FB872C-D71A-4E91-9A62-158722E68B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4386" y="3610736"/>
            <a:ext cx="404648" cy="404648"/>
          </a:xfrm>
          <a:prstGeom prst="rect">
            <a:avLst/>
          </a:prstGeom>
        </p:spPr>
      </p:pic>
      <p:pic>
        <p:nvPicPr>
          <p:cNvPr id="9" name="Graphic 8" descr="Checkmark with solid fill">
            <a:extLst>
              <a:ext uri="{FF2B5EF4-FFF2-40B4-BE49-F238E27FC236}">
                <a16:creationId xmlns:a16="http://schemas.microsoft.com/office/drawing/2014/main" id="{59751FA2-0F99-4710-B081-C67656B5FB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4386" y="4146766"/>
            <a:ext cx="404648" cy="404648"/>
          </a:xfrm>
          <a:prstGeom prst="rect">
            <a:avLst/>
          </a:prstGeom>
        </p:spPr>
      </p:pic>
      <p:pic>
        <p:nvPicPr>
          <p:cNvPr id="10" name="Graphic 9" descr="Checkmark with solid fill">
            <a:extLst>
              <a:ext uri="{FF2B5EF4-FFF2-40B4-BE49-F238E27FC236}">
                <a16:creationId xmlns:a16="http://schemas.microsoft.com/office/drawing/2014/main" id="{BE858C1F-CC3F-4D15-9DD4-FF3AFDC80F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4386" y="4617105"/>
            <a:ext cx="404648" cy="404648"/>
          </a:xfrm>
          <a:prstGeom prst="rect">
            <a:avLst/>
          </a:prstGeom>
        </p:spPr>
      </p:pic>
    </p:spTree>
    <p:extLst>
      <p:ext uri="{BB962C8B-B14F-4D97-AF65-F5344CB8AC3E}">
        <p14:creationId xmlns:p14="http://schemas.microsoft.com/office/powerpoint/2010/main" val="150205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640B-5999-4B3A-83A4-46BCC724A4F0}"/>
              </a:ext>
            </a:extLst>
          </p:cNvPr>
          <p:cNvSpPr>
            <a:spLocks noGrp="1"/>
          </p:cNvSpPr>
          <p:nvPr>
            <p:ph type="title"/>
          </p:nvPr>
        </p:nvSpPr>
        <p:spPr/>
        <p:txBody>
          <a:bodyPr/>
          <a:lstStyle/>
          <a:p>
            <a:r>
              <a:rPr lang="en-US"/>
              <a:t>helpful information</a:t>
            </a:r>
          </a:p>
        </p:txBody>
      </p:sp>
      <p:sp>
        <p:nvSpPr>
          <p:cNvPr id="3" name="Content Placeholder 2">
            <a:extLst>
              <a:ext uri="{FF2B5EF4-FFF2-40B4-BE49-F238E27FC236}">
                <a16:creationId xmlns:a16="http://schemas.microsoft.com/office/drawing/2014/main" id="{4803F41A-9221-42B2-B342-4A80CE4CDB97}"/>
              </a:ext>
            </a:extLst>
          </p:cNvPr>
          <p:cNvSpPr>
            <a:spLocks noGrp="1"/>
          </p:cNvSpPr>
          <p:nvPr>
            <p:ph idx="1"/>
          </p:nvPr>
        </p:nvSpPr>
        <p:spPr>
          <a:xfrm>
            <a:off x="2231136" y="2408006"/>
            <a:ext cx="8375796" cy="4250345"/>
          </a:xfrm>
        </p:spPr>
        <p:txBody>
          <a:bodyPr vert="horz" lIns="91440" tIns="45720" rIns="91440" bIns="45720" rtlCol="0" anchor="t">
            <a:normAutofit lnSpcReduction="10000"/>
          </a:bodyPr>
          <a:lstStyle/>
          <a:p>
            <a:r>
              <a:rPr lang="en-US"/>
              <a:t>With the exception of science and math, students </a:t>
            </a:r>
            <a:r>
              <a:rPr lang="en-US" b="1"/>
              <a:t>may not </a:t>
            </a:r>
            <a:r>
              <a:rPr lang="en-US"/>
              <a:t>take compulsory subjects from higher grade levels.</a:t>
            </a:r>
          </a:p>
          <a:p>
            <a:endParaRPr lang="en-US"/>
          </a:p>
          <a:p>
            <a:r>
              <a:rPr lang="en-US"/>
              <a:t>As long as students meet the prerequisite requirements, students </a:t>
            </a:r>
            <a:r>
              <a:rPr lang="en-US" b="1"/>
              <a:t>can </a:t>
            </a:r>
            <a:r>
              <a:rPr lang="en-US"/>
              <a:t>take elective courses from one grade level above.</a:t>
            </a:r>
            <a:endParaRPr lang="en-US" b="1"/>
          </a:p>
          <a:p>
            <a:endParaRPr lang="en-US"/>
          </a:p>
          <a:p>
            <a:r>
              <a:rPr lang="en-US"/>
              <a:t>Advanced/AP courses are challenging. Please talk to your current subject specific teachers for some guidance in choosing these courses.</a:t>
            </a:r>
          </a:p>
          <a:p>
            <a:endParaRPr lang="en-US"/>
          </a:p>
          <a:p>
            <a:r>
              <a:rPr lang="en-US">
                <a:ea typeface="+mn-lt"/>
                <a:cs typeface="+mn-lt"/>
              </a:rPr>
              <a:t>Ongoing evaluation of potential post-secondary plans is recommended in order to ensure appropriate course selection by grade. This includes research of potential post-secondary programs, conversations with Guidance Counsellors and subject area teachers, and engagement with </a:t>
            </a:r>
            <a:r>
              <a:rPr lang="en-US" err="1">
                <a:ea typeface="+mn-lt"/>
                <a:cs typeface="+mn-lt"/>
              </a:rPr>
              <a:t>myBlueprint</a:t>
            </a:r>
            <a:r>
              <a:rPr lang="en-US">
                <a:ea typeface="+mn-lt"/>
                <a:cs typeface="+mn-lt"/>
              </a:rPr>
              <a:t> or other research tools.</a:t>
            </a:r>
          </a:p>
          <a:p>
            <a:endParaRPr lang="en-US"/>
          </a:p>
        </p:txBody>
      </p:sp>
      <p:pic>
        <p:nvPicPr>
          <p:cNvPr id="5" name="Picture 4" descr="cid:image001.png@01D69024.AD2C1CA0">
            <a:extLst>
              <a:ext uri="{FF2B5EF4-FFF2-40B4-BE49-F238E27FC236}">
                <a16:creationId xmlns:a16="http://schemas.microsoft.com/office/drawing/2014/main" id="{6A4D5C15-FD90-464F-92CE-AAF352C563A4}"/>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285116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C7CE-16BA-4579-A0EC-E6F03D69AE9A}"/>
              </a:ext>
            </a:extLst>
          </p:cNvPr>
          <p:cNvSpPr>
            <a:spLocks noGrp="1"/>
          </p:cNvSpPr>
          <p:nvPr>
            <p:ph type="title"/>
          </p:nvPr>
        </p:nvSpPr>
        <p:spPr/>
        <p:txBody>
          <a:bodyPr/>
          <a:lstStyle/>
          <a:p>
            <a:r>
              <a:rPr lang="en-US"/>
              <a:t>Post-secondary requirements</a:t>
            </a:r>
          </a:p>
        </p:txBody>
      </p:sp>
      <p:sp>
        <p:nvSpPr>
          <p:cNvPr id="3" name="Content Placeholder 2">
            <a:extLst>
              <a:ext uri="{FF2B5EF4-FFF2-40B4-BE49-F238E27FC236}">
                <a16:creationId xmlns:a16="http://schemas.microsoft.com/office/drawing/2014/main" id="{33832BE2-C5AC-44B8-BA81-C7A79DC123C1}"/>
              </a:ext>
            </a:extLst>
          </p:cNvPr>
          <p:cNvSpPr>
            <a:spLocks noGrp="1"/>
          </p:cNvSpPr>
          <p:nvPr>
            <p:ph idx="1"/>
          </p:nvPr>
        </p:nvSpPr>
        <p:spPr/>
        <p:txBody>
          <a:bodyPr vert="horz" lIns="91440" tIns="45720" rIns="91440" bIns="45720" rtlCol="0" anchor="t">
            <a:normAutofit/>
          </a:bodyPr>
          <a:lstStyle/>
          <a:p>
            <a:r>
              <a:rPr lang="en-US"/>
              <a:t>Post – secondary institutions and programs  vary in admission requirements.  </a:t>
            </a:r>
          </a:p>
          <a:p>
            <a:pPr marL="228600"/>
            <a:endParaRPr lang="en-US"/>
          </a:p>
          <a:p>
            <a:r>
              <a:rPr lang="en-US"/>
              <a:t>Spending some time with your child to investigate and research career paths will be helpful. Investigate institutions that offer programs of interest and review specific high school course requirements.</a:t>
            </a:r>
          </a:p>
          <a:p>
            <a:endParaRPr lang="en-US"/>
          </a:p>
          <a:p>
            <a:pPr marL="0" indent="0">
              <a:buNone/>
            </a:pPr>
            <a:endParaRPr lang="en-US"/>
          </a:p>
        </p:txBody>
      </p:sp>
      <p:pic>
        <p:nvPicPr>
          <p:cNvPr id="6" name="Picture 5" descr="cid:image001.png@01D69024.AD2C1CA0">
            <a:extLst>
              <a:ext uri="{FF2B5EF4-FFF2-40B4-BE49-F238E27FC236}">
                <a16:creationId xmlns:a16="http://schemas.microsoft.com/office/drawing/2014/main" id="{47698665-1107-4408-AFB3-F908B4A43177}"/>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51628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1ECF-1545-4BA8-94F4-08AC72A28FB0}"/>
              </a:ext>
            </a:extLst>
          </p:cNvPr>
          <p:cNvSpPr>
            <a:spLocks noGrp="1"/>
          </p:cNvSpPr>
          <p:nvPr>
            <p:ph type="title"/>
          </p:nvPr>
        </p:nvSpPr>
        <p:spPr>
          <a:xfrm>
            <a:off x="804672" y="1659628"/>
            <a:ext cx="4486656" cy="1751097"/>
          </a:xfrm>
        </p:spPr>
        <p:txBody>
          <a:bodyPr>
            <a:normAutofit/>
          </a:bodyPr>
          <a:lstStyle/>
          <a:p>
            <a:r>
              <a:rPr lang="en-US"/>
              <a:t>What is your post-secondary plan?</a:t>
            </a:r>
            <a:br>
              <a:rPr lang="en-US"/>
            </a:br>
            <a:r>
              <a:rPr lang="en-US"/>
              <a:t>OR</a:t>
            </a:r>
            <a:br>
              <a:rPr lang="en-US"/>
            </a:br>
            <a:r>
              <a:rPr lang="en-US"/>
              <a:t>What are your 'maybes'?</a:t>
            </a:r>
          </a:p>
        </p:txBody>
      </p:sp>
      <p:sp>
        <p:nvSpPr>
          <p:cNvPr id="3" name="Content Placeholder 2">
            <a:extLst>
              <a:ext uri="{FF2B5EF4-FFF2-40B4-BE49-F238E27FC236}">
                <a16:creationId xmlns:a16="http://schemas.microsoft.com/office/drawing/2014/main" id="{3A9A42FA-C5FA-4E12-A43C-EAADB29BAA83}"/>
              </a:ext>
            </a:extLst>
          </p:cNvPr>
          <p:cNvSpPr>
            <a:spLocks noGrp="1"/>
          </p:cNvSpPr>
          <p:nvPr>
            <p:ph idx="1"/>
          </p:nvPr>
        </p:nvSpPr>
        <p:spPr>
          <a:xfrm>
            <a:off x="6697980" y="1401572"/>
            <a:ext cx="4815840" cy="2429256"/>
          </a:xfrm>
        </p:spPr>
        <p:txBody>
          <a:bodyPr vert="horz" lIns="91440" tIns="45720" rIns="91440" bIns="45720" rtlCol="0" anchor="t">
            <a:normAutofit fontScale="92500" lnSpcReduction="10000"/>
          </a:bodyPr>
          <a:lstStyle/>
          <a:p>
            <a:r>
              <a:rPr lang="en-US" sz="2400"/>
              <a:t>What is your plan for post-secondary?</a:t>
            </a:r>
          </a:p>
          <a:p>
            <a:r>
              <a:rPr lang="en-US" sz="2400"/>
              <a:t>What have you ruled out?</a:t>
            </a:r>
            <a:endParaRPr lang="en-US"/>
          </a:p>
          <a:p>
            <a:r>
              <a:rPr lang="en-US" sz="2400"/>
              <a:t>What is in your 'maybe' list?</a:t>
            </a:r>
          </a:p>
          <a:p>
            <a:r>
              <a:rPr lang="en-US" sz="2400"/>
              <a:t>Planning courses around your 'maybes' is important as you move into Grade 11 and Grade 12.</a:t>
            </a:r>
          </a:p>
          <a:p>
            <a:pPr marL="0" indent="0">
              <a:buNone/>
            </a:pPr>
            <a:endParaRPr lang="en-US"/>
          </a:p>
        </p:txBody>
      </p:sp>
      <p:pic>
        <p:nvPicPr>
          <p:cNvPr id="6" name="Picture 5" descr="cid:image001.png@01D69024.AD2C1CA0">
            <a:extLst>
              <a:ext uri="{FF2B5EF4-FFF2-40B4-BE49-F238E27FC236}">
                <a16:creationId xmlns:a16="http://schemas.microsoft.com/office/drawing/2014/main" id="{9D58A3BB-13A3-4610-A90B-60B1A3573C45}"/>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76368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1976A-AD0A-4C12-9355-216067091BEC}"/>
              </a:ext>
            </a:extLst>
          </p:cNvPr>
          <p:cNvSpPr>
            <a:spLocks noGrp="1"/>
          </p:cNvSpPr>
          <p:nvPr>
            <p:ph type="title"/>
          </p:nvPr>
        </p:nvSpPr>
        <p:spPr>
          <a:xfrm>
            <a:off x="639572" y="1566672"/>
            <a:ext cx="3514850" cy="3799492"/>
          </a:xfrm>
        </p:spPr>
        <p:txBody>
          <a:bodyPr vert="horz" lIns="274320" tIns="182880" rIns="274320" bIns="182880" rtlCol="0" anchor="ctr" anchorCtr="1">
            <a:normAutofit fontScale="90000"/>
          </a:bodyPr>
          <a:lstStyle/>
          <a:p>
            <a:r>
              <a:rPr lang="en-US"/>
              <a:t>Example of 3 'maybes' </a:t>
            </a:r>
            <a:br>
              <a:rPr lang="en-US"/>
            </a:br>
            <a:br>
              <a:rPr lang="en-US"/>
            </a:br>
            <a:r>
              <a:rPr lang="en-US"/>
              <a:t> figuring out the classes you need to keep your desired options open</a:t>
            </a:r>
          </a:p>
        </p:txBody>
      </p:sp>
      <p:pic>
        <p:nvPicPr>
          <p:cNvPr id="3" name="Picture 3" descr="Diagram&#10;&#10;Description automatically generated">
            <a:extLst>
              <a:ext uri="{FF2B5EF4-FFF2-40B4-BE49-F238E27FC236}">
                <a16:creationId xmlns:a16="http://schemas.microsoft.com/office/drawing/2014/main" id="{67E1586F-1D8F-4C28-ACB0-531445FAF916}"/>
              </a:ext>
            </a:extLst>
          </p:cNvPr>
          <p:cNvPicPr>
            <a:picLocks noChangeAspect="1"/>
          </p:cNvPicPr>
          <p:nvPr/>
        </p:nvPicPr>
        <p:blipFill>
          <a:blip r:embed="rId2"/>
          <a:stretch>
            <a:fillRect/>
          </a:stretch>
        </p:blipFill>
        <p:spPr>
          <a:xfrm>
            <a:off x="4647050" y="119380"/>
            <a:ext cx="7552196" cy="6723634"/>
          </a:xfrm>
          <a:prstGeom prst="rect">
            <a:avLst/>
          </a:prstGeom>
        </p:spPr>
      </p:pic>
    </p:spTree>
    <p:extLst>
      <p:ext uri="{BB962C8B-B14F-4D97-AF65-F5344CB8AC3E}">
        <p14:creationId xmlns:p14="http://schemas.microsoft.com/office/powerpoint/2010/main" val="409095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7409-209D-4657-A8CD-0C678B10E6AA}"/>
              </a:ext>
            </a:extLst>
          </p:cNvPr>
          <p:cNvSpPr>
            <a:spLocks noGrp="1"/>
          </p:cNvSpPr>
          <p:nvPr>
            <p:ph type="title"/>
          </p:nvPr>
        </p:nvSpPr>
        <p:spPr/>
        <p:txBody>
          <a:bodyPr/>
          <a:lstStyle/>
          <a:p>
            <a:r>
              <a:rPr lang="en-US"/>
              <a:t>Post-secondary applications</a:t>
            </a:r>
          </a:p>
        </p:txBody>
      </p:sp>
      <p:sp>
        <p:nvSpPr>
          <p:cNvPr id="3" name="Content Placeholder 2">
            <a:extLst>
              <a:ext uri="{FF2B5EF4-FFF2-40B4-BE49-F238E27FC236}">
                <a16:creationId xmlns:a16="http://schemas.microsoft.com/office/drawing/2014/main" id="{C2E17C77-4902-45CE-92C1-623F22CF4622}"/>
              </a:ext>
            </a:extLst>
          </p:cNvPr>
          <p:cNvSpPr>
            <a:spLocks noGrp="1"/>
          </p:cNvSpPr>
          <p:nvPr>
            <p:ph idx="1"/>
          </p:nvPr>
        </p:nvSpPr>
        <p:spPr>
          <a:xfrm>
            <a:off x="2231136" y="2379252"/>
            <a:ext cx="8044204" cy="3888173"/>
          </a:xfrm>
        </p:spPr>
        <p:txBody>
          <a:bodyPr vert="horz" lIns="91440" tIns="45720" rIns="91440" bIns="45720" rtlCol="0" anchor="t">
            <a:normAutofit/>
          </a:bodyPr>
          <a:lstStyle/>
          <a:p>
            <a:r>
              <a:rPr lang="en-US"/>
              <a:t>Saskatchewan Polytechnic</a:t>
            </a:r>
          </a:p>
          <a:p>
            <a:pPr lvl="1"/>
            <a:r>
              <a:rPr lang="en-US"/>
              <a:t>Applications for many programs open </a:t>
            </a:r>
            <a:r>
              <a:rPr lang="en-US" b="1"/>
              <a:t>September 1st</a:t>
            </a:r>
            <a:r>
              <a:rPr lang="en-US"/>
              <a:t> of your grade 12 year for the following fall. </a:t>
            </a:r>
          </a:p>
          <a:p>
            <a:r>
              <a:rPr lang="en-US"/>
              <a:t>University of Regina</a:t>
            </a:r>
          </a:p>
          <a:p>
            <a:pPr lvl="1"/>
            <a:r>
              <a:rPr lang="en-US"/>
              <a:t>The U of R offers several Early Admission opportunities for a reduced application fee. Otherwise, priority admissions deadline is March 15.  We encourage students to apply before the end of January.</a:t>
            </a:r>
          </a:p>
          <a:p>
            <a:r>
              <a:rPr lang="en-US"/>
              <a:t>University of Saskatchewan</a:t>
            </a:r>
          </a:p>
          <a:p>
            <a:pPr lvl="1"/>
            <a:r>
              <a:rPr lang="en-US"/>
              <a:t>Application deadlines vary depending on College.</a:t>
            </a:r>
          </a:p>
          <a:p>
            <a:r>
              <a:rPr lang="en-US"/>
              <a:t>Other Canadian and U.S. institutions</a:t>
            </a:r>
          </a:p>
          <a:p>
            <a:pPr lvl="1"/>
            <a:r>
              <a:rPr lang="en-US"/>
              <a:t>Application deadlines vary, please begin researching programs of choice.</a:t>
            </a:r>
          </a:p>
        </p:txBody>
      </p:sp>
      <p:pic>
        <p:nvPicPr>
          <p:cNvPr id="5" name="Picture 4" descr="cid:image001.png@01D69024.AD2C1CA0">
            <a:extLst>
              <a:ext uri="{FF2B5EF4-FFF2-40B4-BE49-F238E27FC236}">
                <a16:creationId xmlns:a16="http://schemas.microsoft.com/office/drawing/2014/main" id="{82C39034-B953-402E-8AD9-AF4531E9D900}"/>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279432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1723-DA5E-4D0F-8A53-CD10A58325F6}"/>
              </a:ext>
            </a:extLst>
          </p:cNvPr>
          <p:cNvSpPr>
            <a:spLocks noGrp="1"/>
          </p:cNvSpPr>
          <p:nvPr>
            <p:ph type="title"/>
          </p:nvPr>
        </p:nvSpPr>
        <p:spPr/>
        <p:txBody>
          <a:bodyPr/>
          <a:lstStyle/>
          <a:p>
            <a:r>
              <a:rPr lang="en-US"/>
              <a:t>Research tool</a:t>
            </a:r>
          </a:p>
        </p:txBody>
      </p:sp>
      <p:sp>
        <p:nvSpPr>
          <p:cNvPr id="5" name="Oval 4">
            <a:extLst>
              <a:ext uri="{FF2B5EF4-FFF2-40B4-BE49-F238E27FC236}">
                <a16:creationId xmlns:a16="http://schemas.microsoft.com/office/drawing/2014/main" id="{93A542C1-639E-46AE-8121-4F1BBB406FFC}"/>
              </a:ext>
            </a:extLst>
          </p:cNvPr>
          <p:cNvSpPr/>
          <p:nvPr/>
        </p:nvSpPr>
        <p:spPr>
          <a:xfrm>
            <a:off x="6001657" y="3987800"/>
            <a:ext cx="689430" cy="36285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E3D3B8-AB3A-407E-8153-4509683EFF2B}"/>
              </a:ext>
            </a:extLst>
          </p:cNvPr>
          <p:cNvSpPr txBox="1"/>
          <p:nvPr/>
        </p:nvSpPr>
        <p:spPr>
          <a:xfrm>
            <a:off x="8286064" y="2477166"/>
            <a:ext cx="326564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MyBlueprint</a:t>
            </a:r>
            <a:r>
              <a:rPr lang="en-US"/>
              <a:t> </a:t>
            </a:r>
            <a:r>
              <a:rPr lang="en-US">
                <a:ea typeface="+mn-lt"/>
                <a:cs typeface="+mn-lt"/>
              </a:rPr>
              <a:t>is an excellent resource that follows a comprehensive </a:t>
            </a:r>
            <a:r>
              <a:rPr lang="en-US" b="1">
                <a:ea typeface="+mn-lt"/>
                <a:cs typeface="+mn-lt"/>
              </a:rPr>
              <a:t>education</a:t>
            </a:r>
            <a:r>
              <a:rPr lang="en-US">
                <a:ea typeface="+mn-lt"/>
                <a:cs typeface="+mn-lt"/>
              </a:rPr>
              <a:t> and </a:t>
            </a:r>
            <a:r>
              <a:rPr lang="en-US" b="1">
                <a:ea typeface="+mn-lt"/>
                <a:cs typeface="+mn-lt"/>
              </a:rPr>
              <a:t>career planning</a:t>
            </a:r>
            <a:r>
              <a:rPr lang="en-US">
                <a:ea typeface="+mn-lt"/>
                <a:cs typeface="+mn-lt"/>
              </a:rPr>
              <a:t> process that meets the learning needs, interests, and aspirations of all students.</a:t>
            </a:r>
          </a:p>
          <a:p>
            <a:endParaRPr lang="en-US"/>
          </a:p>
          <a:p>
            <a:r>
              <a:rPr lang="en-US"/>
              <a:t>If your child does not know their username and/or password, please ask them to reach out to Student Services.</a:t>
            </a:r>
          </a:p>
        </p:txBody>
      </p:sp>
      <p:pic>
        <p:nvPicPr>
          <p:cNvPr id="3" name="Picture 2" descr="cid:image001.png@01D69024.AD2C1CA0">
            <a:extLst>
              <a:ext uri="{FF2B5EF4-FFF2-40B4-BE49-F238E27FC236}">
                <a16:creationId xmlns:a16="http://schemas.microsoft.com/office/drawing/2014/main" id="{A8F936EA-0D1D-47B3-B77C-CC7C7A9B35B3}"/>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pic>
        <p:nvPicPr>
          <p:cNvPr id="7" name="Content Placeholder 11">
            <a:extLst>
              <a:ext uri="{FF2B5EF4-FFF2-40B4-BE49-F238E27FC236}">
                <a16:creationId xmlns:a16="http://schemas.microsoft.com/office/drawing/2014/main" id="{601A6692-A3D6-4876-91FD-960DACA8796C}"/>
              </a:ext>
            </a:extLst>
          </p:cNvPr>
          <p:cNvPicPr>
            <a:picLocks noChangeAspect="1"/>
          </p:cNvPicPr>
          <p:nvPr/>
        </p:nvPicPr>
        <p:blipFill rotWithShape="1">
          <a:blip r:embed="rId4"/>
          <a:srcRect t="4172"/>
          <a:stretch/>
        </p:blipFill>
        <p:spPr>
          <a:xfrm>
            <a:off x="1446746" y="2477166"/>
            <a:ext cx="6626099" cy="3571700"/>
          </a:xfrm>
          <a:prstGeom prst="rect">
            <a:avLst/>
          </a:prstGeom>
        </p:spPr>
      </p:pic>
      <p:sp>
        <p:nvSpPr>
          <p:cNvPr id="8" name="Oval 7">
            <a:extLst>
              <a:ext uri="{FF2B5EF4-FFF2-40B4-BE49-F238E27FC236}">
                <a16:creationId xmlns:a16="http://schemas.microsoft.com/office/drawing/2014/main" id="{7A3C30E4-B93D-4F49-995D-335A577BE7B9}"/>
              </a:ext>
            </a:extLst>
          </p:cNvPr>
          <p:cNvSpPr/>
          <p:nvPr/>
        </p:nvSpPr>
        <p:spPr>
          <a:xfrm>
            <a:off x="4525309" y="4222930"/>
            <a:ext cx="689430" cy="36285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60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1D9E-2CE2-4E9F-9796-7BEA1674F335}"/>
              </a:ext>
            </a:extLst>
          </p:cNvPr>
          <p:cNvSpPr>
            <a:spLocks noGrp="1"/>
          </p:cNvSpPr>
          <p:nvPr>
            <p:ph type="title"/>
          </p:nvPr>
        </p:nvSpPr>
        <p:spPr/>
        <p:txBody>
          <a:bodyPr/>
          <a:lstStyle/>
          <a:p>
            <a:r>
              <a:rPr lang="en-US"/>
              <a:t>Land acknowledgement</a:t>
            </a:r>
          </a:p>
        </p:txBody>
      </p:sp>
      <p:sp>
        <p:nvSpPr>
          <p:cNvPr id="3" name="Content Placeholder 2">
            <a:extLst>
              <a:ext uri="{FF2B5EF4-FFF2-40B4-BE49-F238E27FC236}">
                <a16:creationId xmlns:a16="http://schemas.microsoft.com/office/drawing/2014/main" id="{B027BEE7-8347-43FB-9C6A-0BB495B81427}"/>
              </a:ext>
            </a:extLst>
          </p:cNvPr>
          <p:cNvSpPr>
            <a:spLocks noGrp="1"/>
          </p:cNvSpPr>
          <p:nvPr>
            <p:ph idx="1"/>
          </p:nvPr>
        </p:nvSpPr>
        <p:spPr/>
        <p:txBody>
          <a:bodyPr vert="horz" lIns="91440" tIns="45720" rIns="91440" bIns="45720" rtlCol="0" anchor="t">
            <a:normAutofit/>
          </a:bodyPr>
          <a:lstStyle/>
          <a:p>
            <a:pPr marL="0" indent="0" algn="ctr">
              <a:buNone/>
            </a:pPr>
            <a:r>
              <a:rPr lang="en-US" sz="2400">
                <a:ea typeface="+mn-lt"/>
                <a:cs typeface="+mn-lt"/>
              </a:rPr>
              <a:t>We wish to acknowledge that we are blessed to live and work alongside tremendous educators and wonderful students on Treaty 4 Territory, traditional lands of the </a:t>
            </a:r>
            <a:r>
              <a:rPr lang="en-US" sz="2400" err="1">
                <a:ea typeface="+mn-lt"/>
                <a:cs typeface="+mn-lt"/>
              </a:rPr>
              <a:t>nêhiyawak</a:t>
            </a:r>
            <a:r>
              <a:rPr lang="en-US" sz="2400">
                <a:ea typeface="+mn-lt"/>
                <a:cs typeface="+mn-lt"/>
              </a:rPr>
              <a:t>, </a:t>
            </a:r>
            <a:r>
              <a:rPr lang="en-US" sz="2400" err="1">
                <a:ea typeface="+mn-lt"/>
                <a:cs typeface="+mn-lt"/>
              </a:rPr>
              <a:t>nahkawé</a:t>
            </a:r>
            <a:r>
              <a:rPr lang="en-US" sz="2400">
                <a:ea typeface="+mn-lt"/>
                <a:cs typeface="+mn-lt"/>
              </a:rPr>
              <a:t>, </a:t>
            </a:r>
            <a:r>
              <a:rPr lang="en-US" sz="2400" err="1">
                <a:ea typeface="+mn-lt"/>
                <a:cs typeface="+mn-lt"/>
              </a:rPr>
              <a:t>nakota</a:t>
            </a:r>
            <a:r>
              <a:rPr lang="en-US" sz="2400">
                <a:ea typeface="+mn-lt"/>
                <a:cs typeface="+mn-lt"/>
              </a:rPr>
              <a:t>, and homeland of the métis, </a:t>
            </a:r>
            <a:r>
              <a:rPr lang="en-US" sz="2400" err="1">
                <a:ea typeface="+mn-lt"/>
                <a:cs typeface="+mn-lt"/>
              </a:rPr>
              <a:t>lakota</a:t>
            </a:r>
            <a:r>
              <a:rPr lang="en-US" sz="2400">
                <a:ea typeface="+mn-lt"/>
                <a:cs typeface="+mn-lt"/>
              </a:rPr>
              <a:t>, and </a:t>
            </a:r>
            <a:r>
              <a:rPr lang="en-US" sz="2400" err="1">
                <a:ea typeface="+mn-lt"/>
                <a:cs typeface="+mn-lt"/>
              </a:rPr>
              <a:t>dakota</a:t>
            </a:r>
            <a:r>
              <a:rPr lang="en-US" sz="2400">
                <a:ea typeface="+mn-lt"/>
                <a:cs typeface="+mn-lt"/>
              </a:rPr>
              <a:t> nations.</a:t>
            </a:r>
            <a:endParaRPr lang="en-US"/>
          </a:p>
          <a:p>
            <a:endParaRPr lang="en-US"/>
          </a:p>
        </p:txBody>
      </p:sp>
      <p:pic>
        <p:nvPicPr>
          <p:cNvPr id="4" name="Picture 3" descr="cid:image001.png@01D69024.AD2C1CA0">
            <a:extLst>
              <a:ext uri="{FF2B5EF4-FFF2-40B4-BE49-F238E27FC236}">
                <a16:creationId xmlns:a16="http://schemas.microsoft.com/office/drawing/2014/main" id="{874AA0AC-F82E-4A1B-AE5F-00C08899A280}"/>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723109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1F7A-94E6-4E75-AB1F-FE72E57D5609}"/>
              </a:ext>
            </a:extLst>
          </p:cNvPr>
          <p:cNvSpPr>
            <a:spLocks noGrp="1"/>
          </p:cNvSpPr>
          <p:nvPr>
            <p:ph type="title"/>
          </p:nvPr>
        </p:nvSpPr>
        <p:spPr/>
        <p:txBody>
          <a:bodyPr/>
          <a:lstStyle/>
          <a:p>
            <a:r>
              <a:rPr lang="en-US"/>
              <a:t>Mathematics</a:t>
            </a:r>
          </a:p>
        </p:txBody>
      </p:sp>
      <p:sp>
        <p:nvSpPr>
          <p:cNvPr id="3" name="Content Placeholder 2">
            <a:extLst>
              <a:ext uri="{FF2B5EF4-FFF2-40B4-BE49-F238E27FC236}">
                <a16:creationId xmlns:a16="http://schemas.microsoft.com/office/drawing/2014/main" id="{AE5B87DD-ADBE-4769-A3DA-34F612DAB400}"/>
              </a:ext>
            </a:extLst>
          </p:cNvPr>
          <p:cNvSpPr>
            <a:spLocks noGrp="1"/>
          </p:cNvSpPr>
          <p:nvPr>
            <p:ph idx="1"/>
          </p:nvPr>
        </p:nvSpPr>
        <p:spPr/>
        <p:txBody>
          <a:bodyPr vert="horz" lIns="91440" tIns="45720" rIns="91440" bIns="45720" rtlCol="0" anchor="t">
            <a:normAutofit/>
          </a:bodyPr>
          <a:lstStyle/>
          <a:p>
            <a:r>
              <a:rPr lang="en-US"/>
              <a:t>Mathematics offers three different pathways</a:t>
            </a:r>
          </a:p>
          <a:p>
            <a:pPr lvl="1"/>
            <a:r>
              <a:rPr lang="en-US"/>
              <a:t>Workplace and Apprenticeship Math</a:t>
            </a:r>
          </a:p>
          <a:p>
            <a:pPr lvl="1"/>
            <a:r>
              <a:rPr lang="en-US"/>
              <a:t>Foundations of Math</a:t>
            </a:r>
          </a:p>
          <a:p>
            <a:pPr lvl="1"/>
            <a:r>
              <a:rPr lang="en-US"/>
              <a:t>Pre-Calculus</a:t>
            </a:r>
          </a:p>
          <a:p>
            <a:pPr lvl="1"/>
            <a:endParaRPr lang="en-US"/>
          </a:p>
          <a:p>
            <a:r>
              <a:rPr lang="en-US"/>
              <a:t>How do we choose the one that's right for us?</a:t>
            </a:r>
          </a:p>
          <a:p>
            <a:pPr lvl="1"/>
            <a:r>
              <a:rPr lang="en-US"/>
              <a:t>Give</a:t>
            </a:r>
            <a:r>
              <a:rPr lang="en-US">
                <a:ea typeface="+mn-lt"/>
                <a:cs typeface="+mn-lt"/>
              </a:rPr>
              <a:t> strong consideration to your child's post-secondary plans.</a:t>
            </a:r>
          </a:p>
          <a:p>
            <a:pPr lvl="1"/>
            <a:r>
              <a:rPr lang="en-US">
                <a:ea typeface="+mn-lt"/>
                <a:cs typeface="+mn-lt"/>
              </a:rPr>
              <a:t>Please encourage your child to discuss math pathways with their current math teacher.</a:t>
            </a:r>
          </a:p>
          <a:p>
            <a:pPr lvl="1"/>
            <a:endParaRPr lang="en-US"/>
          </a:p>
          <a:p>
            <a:endParaRPr lang="en-US"/>
          </a:p>
        </p:txBody>
      </p:sp>
      <p:pic>
        <p:nvPicPr>
          <p:cNvPr id="6" name="Picture 5" descr="cid:image001.png@01D69024.AD2C1CA0">
            <a:extLst>
              <a:ext uri="{FF2B5EF4-FFF2-40B4-BE49-F238E27FC236}">
                <a16:creationId xmlns:a16="http://schemas.microsoft.com/office/drawing/2014/main" id="{C1C773A7-8A54-43DA-83DB-300D36BE20FB}"/>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1605392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5B3C-2F11-4617-B24C-ACBA9801B73D}"/>
              </a:ext>
            </a:extLst>
          </p:cNvPr>
          <p:cNvSpPr>
            <a:spLocks noGrp="1"/>
          </p:cNvSpPr>
          <p:nvPr>
            <p:ph type="title"/>
          </p:nvPr>
        </p:nvSpPr>
        <p:spPr/>
        <p:txBody>
          <a:bodyPr/>
          <a:lstStyle/>
          <a:p>
            <a:r>
              <a:rPr lang="en-US"/>
              <a:t>Mathematics pathways</a:t>
            </a:r>
          </a:p>
        </p:txBody>
      </p:sp>
      <p:pic>
        <p:nvPicPr>
          <p:cNvPr id="6" name="Picture 5" descr="cid:image001.png@01D69024.AD2C1CA0">
            <a:extLst>
              <a:ext uri="{FF2B5EF4-FFF2-40B4-BE49-F238E27FC236}">
                <a16:creationId xmlns:a16="http://schemas.microsoft.com/office/drawing/2014/main" id="{3FD719A4-7CA0-4AA6-B9FB-5ADF0F12840A}"/>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5" name="TextBox 4">
            <a:extLst>
              <a:ext uri="{FF2B5EF4-FFF2-40B4-BE49-F238E27FC236}">
                <a16:creationId xmlns:a16="http://schemas.microsoft.com/office/drawing/2014/main" id="{793DF961-B665-4EEC-9EBF-44DC09DE55B4}"/>
              </a:ext>
            </a:extLst>
          </p:cNvPr>
          <p:cNvSpPr txBox="1"/>
          <p:nvPr/>
        </p:nvSpPr>
        <p:spPr>
          <a:xfrm>
            <a:off x="3220040" y="61607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denotes Pre-AP pathway</a:t>
            </a:r>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4"/>
          <a:stretch>
            <a:fillRect/>
          </a:stretch>
        </p:blipFill>
        <p:spPr>
          <a:xfrm>
            <a:off x="1907458" y="2245046"/>
            <a:ext cx="8504903" cy="4407021"/>
          </a:xfrm>
          <a:prstGeom prst="rect">
            <a:avLst/>
          </a:prstGeom>
        </p:spPr>
      </p:pic>
    </p:spTree>
    <p:extLst>
      <p:ext uri="{BB962C8B-B14F-4D97-AF65-F5344CB8AC3E}">
        <p14:creationId xmlns:p14="http://schemas.microsoft.com/office/powerpoint/2010/main" val="226185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5A56-B1FC-4E81-A53F-8B982CB59762}"/>
              </a:ext>
            </a:extLst>
          </p:cNvPr>
          <p:cNvSpPr>
            <a:spLocks noGrp="1"/>
          </p:cNvSpPr>
          <p:nvPr>
            <p:ph type="title"/>
          </p:nvPr>
        </p:nvSpPr>
        <p:spPr/>
        <p:txBody>
          <a:bodyPr/>
          <a:lstStyle/>
          <a:p>
            <a:r>
              <a:rPr lang="en-US"/>
              <a:t>Recommendations for math pathways</a:t>
            </a:r>
          </a:p>
        </p:txBody>
      </p:sp>
      <p:sp>
        <p:nvSpPr>
          <p:cNvPr id="3" name="Content Placeholder 2">
            <a:extLst>
              <a:ext uri="{FF2B5EF4-FFF2-40B4-BE49-F238E27FC236}">
                <a16:creationId xmlns:a16="http://schemas.microsoft.com/office/drawing/2014/main" id="{52B48C6A-0105-4483-A3AD-1DC171F40512}"/>
              </a:ext>
            </a:extLst>
          </p:cNvPr>
          <p:cNvSpPr>
            <a:spLocks noGrp="1"/>
          </p:cNvSpPr>
          <p:nvPr>
            <p:ph idx="1"/>
          </p:nvPr>
        </p:nvSpPr>
        <p:spPr>
          <a:xfrm>
            <a:off x="1940851" y="2638044"/>
            <a:ext cx="8213536" cy="3694649"/>
          </a:xfrm>
        </p:spPr>
        <p:txBody>
          <a:bodyPr vert="horz" lIns="91440" tIns="45720" rIns="91440" bIns="45720" rtlCol="0" anchor="t">
            <a:normAutofit/>
          </a:bodyPr>
          <a:lstStyle/>
          <a:p>
            <a:r>
              <a:rPr lang="en-US"/>
              <a:t>Current Grade 9 students in selecting Workplace and Apprenticeship (W/A) Math 10 and/or Foundations/Pre-Calculus Math 10:</a:t>
            </a:r>
          </a:p>
          <a:p>
            <a:pPr lvl="1"/>
            <a:r>
              <a:rPr lang="en-US"/>
              <a:t>If your mark in Math 9 is lower than 60%, W/A Math is recommended.</a:t>
            </a:r>
          </a:p>
          <a:p>
            <a:pPr lvl="1"/>
            <a:r>
              <a:rPr lang="en-US"/>
              <a:t>If you plan to take Calculus later, you should take Foundations/</a:t>
            </a:r>
            <a:r>
              <a:rPr lang="en-US" err="1"/>
              <a:t>PreCalc</a:t>
            </a:r>
            <a:r>
              <a:rPr lang="en-US"/>
              <a:t> 10 in semester 1, and Foundations 20 in semester 2 of your grade 10 year.</a:t>
            </a:r>
          </a:p>
          <a:p>
            <a:pPr lvl="1"/>
            <a:r>
              <a:rPr lang="en-US">
                <a:ea typeface="+mn-lt"/>
                <a:cs typeface="+mn-lt"/>
              </a:rPr>
              <a:t>You can always choose both at the grade 10 level and commit to a pathway in your grade 11 year.</a:t>
            </a:r>
          </a:p>
          <a:p>
            <a:pPr lvl="1"/>
            <a:r>
              <a:rPr lang="en-US"/>
              <a:t>It is not recommended to take Pre-Calculus 20 in grade 10.</a:t>
            </a:r>
          </a:p>
          <a:p>
            <a:pPr lvl="1"/>
            <a:r>
              <a:rPr lang="en-US" b="1"/>
              <a:t>If you are unsure of which pathway to choose, your child should consult their current math teacher.</a:t>
            </a:r>
          </a:p>
          <a:p>
            <a:pPr lvl="1"/>
            <a:endParaRPr lang="en-US"/>
          </a:p>
        </p:txBody>
      </p:sp>
      <p:pic>
        <p:nvPicPr>
          <p:cNvPr id="5" name="Picture 4" descr="cid:image001.png@01D69024.AD2C1CA0">
            <a:extLst>
              <a:ext uri="{FF2B5EF4-FFF2-40B4-BE49-F238E27FC236}">
                <a16:creationId xmlns:a16="http://schemas.microsoft.com/office/drawing/2014/main" id="{047CC74C-16C8-4912-B1D1-C41DA4C452DD}"/>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1625377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1F7A-94E6-4E75-AB1F-FE72E57D5609}"/>
              </a:ext>
            </a:extLst>
          </p:cNvPr>
          <p:cNvSpPr>
            <a:spLocks noGrp="1"/>
          </p:cNvSpPr>
          <p:nvPr>
            <p:ph type="title"/>
          </p:nvPr>
        </p:nvSpPr>
        <p:spPr/>
        <p:txBody>
          <a:bodyPr/>
          <a:lstStyle/>
          <a:p>
            <a:r>
              <a:rPr lang="en-US"/>
              <a:t>science</a:t>
            </a:r>
          </a:p>
        </p:txBody>
      </p:sp>
      <p:sp>
        <p:nvSpPr>
          <p:cNvPr id="3" name="Content Placeholder 2">
            <a:extLst>
              <a:ext uri="{FF2B5EF4-FFF2-40B4-BE49-F238E27FC236}">
                <a16:creationId xmlns:a16="http://schemas.microsoft.com/office/drawing/2014/main" id="{AE5B87DD-ADBE-4769-A3DA-34F612DAB400}"/>
              </a:ext>
            </a:extLst>
          </p:cNvPr>
          <p:cNvSpPr>
            <a:spLocks noGrp="1"/>
          </p:cNvSpPr>
          <p:nvPr>
            <p:ph idx="1"/>
          </p:nvPr>
        </p:nvSpPr>
        <p:spPr/>
        <p:txBody>
          <a:bodyPr vert="horz" lIns="91440" tIns="45720" rIns="91440" bIns="45720" rtlCol="0" anchor="t">
            <a:normAutofit/>
          </a:bodyPr>
          <a:lstStyle/>
          <a:p>
            <a:r>
              <a:rPr lang="en-US"/>
              <a:t>Riffel offers a variety of natural sciences. They each provide a unique experience and have required prerequisite course requirements.</a:t>
            </a:r>
          </a:p>
          <a:p>
            <a:endParaRPr lang="en-US"/>
          </a:p>
          <a:p>
            <a:endParaRPr lang="en-US"/>
          </a:p>
          <a:p>
            <a:pPr marL="0" indent="0">
              <a:buNone/>
            </a:pPr>
            <a:endParaRPr lang="en-US"/>
          </a:p>
        </p:txBody>
      </p:sp>
      <p:pic>
        <p:nvPicPr>
          <p:cNvPr id="6" name="Picture 5" descr="cid:image001.png@01D69024.AD2C1CA0">
            <a:extLst>
              <a:ext uri="{FF2B5EF4-FFF2-40B4-BE49-F238E27FC236}">
                <a16:creationId xmlns:a16="http://schemas.microsoft.com/office/drawing/2014/main" id="{C1C773A7-8A54-43DA-83DB-300D36BE20FB}"/>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73200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8D21-46EB-4B59-86DD-33FA8EE94134}"/>
              </a:ext>
            </a:extLst>
          </p:cNvPr>
          <p:cNvSpPr>
            <a:spLocks noGrp="1"/>
          </p:cNvSpPr>
          <p:nvPr>
            <p:ph type="title"/>
          </p:nvPr>
        </p:nvSpPr>
        <p:spPr/>
        <p:txBody>
          <a:bodyPr/>
          <a:lstStyle/>
          <a:p>
            <a:r>
              <a:rPr lang="en-US"/>
              <a:t>Science pathways</a:t>
            </a:r>
          </a:p>
        </p:txBody>
      </p:sp>
      <p:pic>
        <p:nvPicPr>
          <p:cNvPr id="6" name="Picture 5" descr="cid:image001.png@01D69024.AD2C1CA0">
            <a:extLst>
              <a:ext uri="{FF2B5EF4-FFF2-40B4-BE49-F238E27FC236}">
                <a16:creationId xmlns:a16="http://schemas.microsoft.com/office/drawing/2014/main" id="{6E5BEF6D-B92E-4FA9-A40B-8FA92AC5CAB6}"/>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3" name="Content Placeholder 2"/>
          <p:cNvSpPr>
            <a:spLocks noGrp="1"/>
          </p:cNvSpPr>
          <p:nvPr>
            <p:ph idx="1"/>
          </p:nvPr>
        </p:nvSpPr>
        <p:spPr/>
        <p:txBody>
          <a:bodyPr/>
          <a:lstStyle/>
          <a:p>
            <a:endParaRPr lang="en-US"/>
          </a:p>
        </p:txBody>
      </p:sp>
      <p:pic>
        <p:nvPicPr>
          <p:cNvPr id="8" name="Picture 7"/>
          <p:cNvPicPr>
            <a:picLocks noChangeAspect="1"/>
          </p:cNvPicPr>
          <p:nvPr/>
        </p:nvPicPr>
        <p:blipFill>
          <a:blip r:embed="rId4"/>
          <a:stretch>
            <a:fillRect/>
          </a:stretch>
        </p:blipFill>
        <p:spPr>
          <a:xfrm>
            <a:off x="2108731" y="2271660"/>
            <a:ext cx="7960287" cy="4467580"/>
          </a:xfrm>
          <a:prstGeom prst="rect">
            <a:avLst/>
          </a:prstGeom>
        </p:spPr>
      </p:pic>
    </p:spTree>
    <p:extLst>
      <p:ext uri="{BB962C8B-B14F-4D97-AF65-F5344CB8AC3E}">
        <p14:creationId xmlns:p14="http://schemas.microsoft.com/office/powerpoint/2010/main" val="429440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B0D0-34EC-44CA-AEA7-4BD5820B4A07}"/>
              </a:ext>
            </a:extLst>
          </p:cNvPr>
          <p:cNvSpPr>
            <a:spLocks noGrp="1"/>
          </p:cNvSpPr>
          <p:nvPr>
            <p:ph type="title"/>
          </p:nvPr>
        </p:nvSpPr>
        <p:spPr/>
        <p:txBody>
          <a:bodyPr>
            <a:normAutofit fontScale="90000"/>
          </a:bodyPr>
          <a:lstStyle/>
          <a:p>
            <a:r>
              <a:rPr lang="en-US"/>
              <a:t>Suggested science pathway to obtain all 30-level natural science courses</a:t>
            </a:r>
          </a:p>
        </p:txBody>
      </p:sp>
      <p:graphicFrame>
        <p:nvGraphicFramePr>
          <p:cNvPr id="7" name="Table 7">
            <a:extLst>
              <a:ext uri="{FF2B5EF4-FFF2-40B4-BE49-F238E27FC236}">
                <a16:creationId xmlns:a16="http://schemas.microsoft.com/office/drawing/2014/main" id="{12675B4B-7165-4026-95D8-466ECB76B651}"/>
              </a:ext>
            </a:extLst>
          </p:cNvPr>
          <p:cNvGraphicFramePr>
            <a:graphicFrameLocks noGrp="1"/>
          </p:cNvGraphicFramePr>
          <p:nvPr>
            <p:ph idx="1"/>
            <p:extLst>
              <p:ext uri="{D42A27DB-BD31-4B8C-83A1-F6EECF244321}">
                <p14:modId xmlns:p14="http://schemas.microsoft.com/office/powerpoint/2010/main" val="3256722938"/>
              </p:ext>
            </p:extLst>
          </p:nvPr>
        </p:nvGraphicFramePr>
        <p:xfrm>
          <a:off x="2230438" y="2638425"/>
          <a:ext cx="7731123" cy="2703524"/>
        </p:xfrm>
        <a:graphic>
          <a:graphicData uri="http://schemas.openxmlformats.org/drawingml/2006/table">
            <a:tbl>
              <a:tblPr firstRow="1" bandRow="1">
                <a:tableStyleId>{21E4AEA4-8DFA-4A89-87EB-49C32662AFE0}</a:tableStyleId>
              </a:tblPr>
              <a:tblGrid>
                <a:gridCol w="2577041">
                  <a:extLst>
                    <a:ext uri="{9D8B030D-6E8A-4147-A177-3AD203B41FA5}">
                      <a16:colId xmlns:a16="http://schemas.microsoft.com/office/drawing/2014/main" val="2270671398"/>
                    </a:ext>
                  </a:extLst>
                </a:gridCol>
                <a:gridCol w="2577041">
                  <a:extLst>
                    <a:ext uri="{9D8B030D-6E8A-4147-A177-3AD203B41FA5}">
                      <a16:colId xmlns:a16="http://schemas.microsoft.com/office/drawing/2014/main" val="3877422138"/>
                    </a:ext>
                  </a:extLst>
                </a:gridCol>
                <a:gridCol w="2577041">
                  <a:extLst>
                    <a:ext uri="{9D8B030D-6E8A-4147-A177-3AD203B41FA5}">
                      <a16:colId xmlns:a16="http://schemas.microsoft.com/office/drawing/2014/main" val="3016443517"/>
                    </a:ext>
                  </a:extLst>
                </a:gridCol>
              </a:tblGrid>
              <a:tr h="370840">
                <a:tc>
                  <a:txBody>
                    <a:bodyPr/>
                    <a:lstStyle/>
                    <a:p>
                      <a:endParaRPr lang="en-US"/>
                    </a:p>
                  </a:txBody>
                  <a:tcPr anchor="ctr"/>
                </a:tc>
                <a:tc>
                  <a:txBody>
                    <a:bodyPr/>
                    <a:lstStyle/>
                    <a:p>
                      <a:r>
                        <a:rPr lang="en-US"/>
                        <a:t>Semester 1</a:t>
                      </a:r>
                    </a:p>
                  </a:txBody>
                  <a:tcPr anchor="ctr"/>
                </a:tc>
                <a:tc>
                  <a:txBody>
                    <a:bodyPr/>
                    <a:lstStyle/>
                    <a:p>
                      <a:r>
                        <a:rPr lang="en-US"/>
                        <a:t>Semester 2</a:t>
                      </a:r>
                    </a:p>
                  </a:txBody>
                  <a:tcPr anchor="ctr"/>
                </a:tc>
                <a:extLst>
                  <a:ext uri="{0D108BD9-81ED-4DB2-BD59-A6C34878D82A}">
                    <a16:rowId xmlns:a16="http://schemas.microsoft.com/office/drawing/2014/main" val="2626542805"/>
                  </a:ext>
                </a:extLst>
              </a:tr>
              <a:tr h="796880">
                <a:tc>
                  <a:txBody>
                    <a:bodyPr/>
                    <a:lstStyle/>
                    <a:p>
                      <a:r>
                        <a:rPr lang="en-US" b="1"/>
                        <a:t>Grade 10</a:t>
                      </a:r>
                    </a:p>
                  </a:txBody>
                  <a:tcPr anchor="ctr"/>
                </a:tc>
                <a:tc>
                  <a:txBody>
                    <a:bodyPr/>
                    <a:lstStyle/>
                    <a:p>
                      <a:r>
                        <a:rPr lang="en-US"/>
                        <a:t>Science 10</a:t>
                      </a:r>
                    </a:p>
                  </a:txBody>
                  <a:tcPr anchor="ctr"/>
                </a:tc>
                <a:tc>
                  <a:txBody>
                    <a:bodyPr/>
                    <a:lstStyle/>
                    <a:p>
                      <a:pPr lvl="0">
                        <a:buNone/>
                      </a:pPr>
                      <a:r>
                        <a:rPr lang="en-US"/>
                        <a:t>Environmental Science 20 </a:t>
                      </a:r>
                      <a:r>
                        <a:rPr lang="en-US" b="1"/>
                        <a:t>or</a:t>
                      </a:r>
                      <a:r>
                        <a:rPr lang="en-US" b="0"/>
                        <a:t> Health Science 20</a:t>
                      </a:r>
                      <a:endParaRPr lang="en-US"/>
                    </a:p>
                  </a:txBody>
                  <a:tcPr anchor="ctr"/>
                </a:tc>
                <a:extLst>
                  <a:ext uri="{0D108BD9-81ED-4DB2-BD59-A6C34878D82A}">
                    <a16:rowId xmlns:a16="http://schemas.microsoft.com/office/drawing/2014/main" val="3862260453"/>
                  </a:ext>
                </a:extLst>
              </a:tr>
              <a:tr h="709947">
                <a:tc>
                  <a:txBody>
                    <a:bodyPr/>
                    <a:lstStyle/>
                    <a:p>
                      <a:r>
                        <a:rPr lang="en-US" b="1"/>
                        <a:t>Grade 11</a:t>
                      </a:r>
                    </a:p>
                  </a:txBody>
                  <a:tcPr anchor="ctr"/>
                </a:tc>
                <a:tc>
                  <a:txBody>
                    <a:bodyPr/>
                    <a:lstStyle/>
                    <a:p>
                      <a:pPr lvl="0">
                        <a:buNone/>
                      </a:pPr>
                      <a:r>
                        <a:rPr lang="en-US"/>
                        <a:t>Biology 30</a:t>
                      </a:r>
                    </a:p>
                  </a:txBody>
                  <a:tcPr anchor="ctr"/>
                </a:tc>
                <a:tc>
                  <a:txBody>
                    <a:bodyPr/>
                    <a:lstStyle/>
                    <a:p>
                      <a:pPr lvl="0">
                        <a:buNone/>
                      </a:pPr>
                      <a:r>
                        <a:rPr lang="en-US"/>
                        <a:t>Physical Science 20</a:t>
                      </a:r>
                    </a:p>
                  </a:txBody>
                  <a:tcPr anchor="ctr"/>
                </a:tc>
                <a:extLst>
                  <a:ext uri="{0D108BD9-81ED-4DB2-BD59-A6C34878D82A}">
                    <a16:rowId xmlns:a16="http://schemas.microsoft.com/office/drawing/2014/main" val="234496065"/>
                  </a:ext>
                </a:extLst>
              </a:tr>
              <a:tr h="825857">
                <a:tc>
                  <a:txBody>
                    <a:bodyPr/>
                    <a:lstStyle/>
                    <a:p>
                      <a:r>
                        <a:rPr lang="en-US" b="1"/>
                        <a:t>Grade 12</a:t>
                      </a:r>
                    </a:p>
                  </a:txBody>
                  <a:tcPr anchor="ctr"/>
                </a:tc>
                <a:tc>
                  <a:txBody>
                    <a:bodyPr/>
                    <a:lstStyle/>
                    <a:p>
                      <a:pPr lvl="0">
                        <a:buNone/>
                      </a:pPr>
                      <a:r>
                        <a:rPr lang="en-US"/>
                        <a:t>Chemistry 30</a:t>
                      </a:r>
                    </a:p>
                  </a:txBody>
                  <a:tcPr anchor="ctr"/>
                </a:tc>
                <a:tc>
                  <a:txBody>
                    <a:bodyPr/>
                    <a:lstStyle/>
                    <a:p>
                      <a:pPr lvl="0">
                        <a:buNone/>
                      </a:pPr>
                      <a:r>
                        <a:rPr lang="en-US"/>
                        <a:t>Physics 30</a:t>
                      </a:r>
                    </a:p>
                  </a:txBody>
                  <a:tcPr anchor="ctr"/>
                </a:tc>
                <a:extLst>
                  <a:ext uri="{0D108BD9-81ED-4DB2-BD59-A6C34878D82A}">
                    <a16:rowId xmlns:a16="http://schemas.microsoft.com/office/drawing/2014/main" val="122929996"/>
                  </a:ext>
                </a:extLst>
              </a:tr>
            </a:tbl>
          </a:graphicData>
        </a:graphic>
      </p:graphicFrame>
      <p:pic>
        <p:nvPicPr>
          <p:cNvPr id="9" name="Picture 8" descr="cid:image001.png@01D69024.AD2C1CA0">
            <a:extLst>
              <a:ext uri="{FF2B5EF4-FFF2-40B4-BE49-F238E27FC236}">
                <a16:creationId xmlns:a16="http://schemas.microsoft.com/office/drawing/2014/main" id="{77C88612-BF5A-4D1D-85B8-BE71FAD4E5DC}"/>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1021645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9BFF-6DC7-4E1C-A894-FC311FFF6D0F}"/>
              </a:ext>
            </a:extLst>
          </p:cNvPr>
          <p:cNvSpPr>
            <a:spLocks noGrp="1"/>
          </p:cNvSpPr>
          <p:nvPr>
            <p:ph type="title"/>
          </p:nvPr>
        </p:nvSpPr>
        <p:spPr/>
        <p:txBody>
          <a:bodyPr/>
          <a:lstStyle/>
          <a:p>
            <a:r>
              <a:rPr lang="en-US"/>
              <a:t>Additional opportunities</a:t>
            </a:r>
          </a:p>
        </p:txBody>
      </p:sp>
      <p:sp>
        <p:nvSpPr>
          <p:cNvPr id="3" name="Content Placeholder 2">
            <a:extLst>
              <a:ext uri="{FF2B5EF4-FFF2-40B4-BE49-F238E27FC236}">
                <a16:creationId xmlns:a16="http://schemas.microsoft.com/office/drawing/2014/main" id="{2B60A750-E2C8-4E24-8F2D-8A2433A59098}"/>
              </a:ext>
            </a:extLst>
          </p:cNvPr>
          <p:cNvSpPr>
            <a:spLocks noGrp="1"/>
          </p:cNvSpPr>
          <p:nvPr>
            <p:ph idx="1"/>
          </p:nvPr>
        </p:nvSpPr>
        <p:spPr/>
        <p:txBody>
          <a:bodyPr vert="horz" lIns="91440" tIns="45720" rIns="91440" bIns="45720" rtlCol="0" anchor="t">
            <a:normAutofit/>
          </a:bodyPr>
          <a:lstStyle/>
          <a:p>
            <a:r>
              <a:rPr lang="en-US" sz="1800"/>
              <a:t>Opportunities for Enrichment</a:t>
            </a:r>
          </a:p>
          <a:p>
            <a:pPr lvl="1"/>
            <a:r>
              <a:rPr lang="en-US" sz="1800"/>
              <a:t>Pre-AP/AP Programming</a:t>
            </a:r>
          </a:p>
          <a:p>
            <a:pPr lvl="1"/>
            <a:r>
              <a:rPr lang="en-US" sz="1800"/>
              <a:t>High Performance Phys Ed</a:t>
            </a:r>
          </a:p>
          <a:p>
            <a:pPr lvl="1"/>
            <a:r>
              <a:rPr lang="en-US" sz="1800"/>
              <a:t>UR Accelerated</a:t>
            </a:r>
          </a:p>
          <a:p>
            <a:pPr lvl="1"/>
            <a:r>
              <a:rPr lang="en-US" sz="1800"/>
              <a:t>Magnet Courses</a:t>
            </a:r>
          </a:p>
          <a:p>
            <a:pPr lvl="1"/>
            <a:r>
              <a:rPr lang="en-US" sz="1800"/>
              <a:t>TASCAP </a:t>
            </a:r>
          </a:p>
          <a:p>
            <a:r>
              <a:rPr lang="en-US" sz="1800"/>
              <a:t>Opportunity for Flexibility</a:t>
            </a:r>
          </a:p>
          <a:p>
            <a:pPr lvl="1"/>
            <a:r>
              <a:rPr lang="en-US" sz="1800"/>
              <a:t>Learning Online</a:t>
            </a:r>
          </a:p>
        </p:txBody>
      </p:sp>
      <p:pic>
        <p:nvPicPr>
          <p:cNvPr id="6" name="Picture 5" descr="cid:image001.png@01D69024.AD2C1CA0">
            <a:extLst>
              <a:ext uri="{FF2B5EF4-FFF2-40B4-BE49-F238E27FC236}">
                <a16:creationId xmlns:a16="http://schemas.microsoft.com/office/drawing/2014/main" id="{686EC68B-1871-4185-8004-3CE9DDA135D7}"/>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703880" y="5306723"/>
            <a:ext cx="1575849" cy="1653415"/>
          </a:xfrm>
          <a:prstGeom prst="rect">
            <a:avLst/>
          </a:prstGeom>
          <a:noFill/>
          <a:ln>
            <a:noFill/>
          </a:ln>
        </p:spPr>
      </p:pic>
    </p:spTree>
    <p:extLst>
      <p:ext uri="{BB962C8B-B14F-4D97-AF65-F5344CB8AC3E}">
        <p14:creationId xmlns:p14="http://schemas.microsoft.com/office/powerpoint/2010/main" val="331208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0A23-FF0A-4589-BE6F-F284815DBCFE}"/>
              </a:ext>
            </a:extLst>
          </p:cNvPr>
          <p:cNvSpPr>
            <a:spLocks noGrp="1"/>
          </p:cNvSpPr>
          <p:nvPr>
            <p:ph type="title"/>
          </p:nvPr>
        </p:nvSpPr>
        <p:spPr/>
        <p:txBody>
          <a:bodyPr>
            <a:normAutofit/>
          </a:bodyPr>
          <a:lstStyle/>
          <a:p>
            <a:r>
              <a:rPr lang="en-US"/>
              <a:t>Advanced placement (AP) programming</a:t>
            </a:r>
          </a:p>
        </p:txBody>
      </p:sp>
      <p:sp>
        <p:nvSpPr>
          <p:cNvPr id="3" name="Content Placeholder 2">
            <a:extLst>
              <a:ext uri="{FF2B5EF4-FFF2-40B4-BE49-F238E27FC236}">
                <a16:creationId xmlns:a16="http://schemas.microsoft.com/office/drawing/2014/main" id="{46ABC2AF-596C-4981-827B-B4F7CA57472A}"/>
              </a:ext>
            </a:extLst>
          </p:cNvPr>
          <p:cNvSpPr>
            <a:spLocks noGrp="1"/>
          </p:cNvSpPr>
          <p:nvPr>
            <p:ph idx="1"/>
          </p:nvPr>
        </p:nvSpPr>
        <p:spPr/>
        <p:txBody>
          <a:bodyPr vert="horz" lIns="91440" tIns="45720" rIns="91440" bIns="45720" rtlCol="0" anchor="t">
            <a:normAutofit fontScale="92500" lnSpcReduction="20000"/>
          </a:bodyPr>
          <a:lstStyle/>
          <a:p>
            <a:r>
              <a:rPr lang="en-US"/>
              <a:t>Riffel offers Advanced Placement (AP) at the grade 12 level for the following courses:</a:t>
            </a:r>
          </a:p>
          <a:p>
            <a:pPr lvl="1"/>
            <a:r>
              <a:rPr lang="en-US"/>
              <a:t>AP Calculus 30</a:t>
            </a:r>
          </a:p>
          <a:p>
            <a:pPr lvl="1"/>
            <a:r>
              <a:rPr lang="en-US"/>
              <a:t>AP English Language Arts A30/B30</a:t>
            </a:r>
          </a:p>
          <a:p>
            <a:pPr lvl="1"/>
            <a:r>
              <a:rPr lang="en-US"/>
              <a:t>AP Psychology 20/30 (can take in grade 11)</a:t>
            </a:r>
          </a:p>
          <a:p>
            <a:pPr lvl="1"/>
            <a:r>
              <a:rPr lang="en-US"/>
              <a:t>AP Studio Art 30/Visual Art 30</a:t>
            </a:r>
          </a:p>
          <a:p>
            <a:pPr lvl="1"/>
            <a:r>
              <a:rPr lang="en-US"/>
              <a:t>AP Computer Science (available via RCSD Learning Online)</a:t>
            </a:r>
          </a:p>
          <a:p>
            <a:r>
              <a:rPr lang="en-US"/>
              <a:t>Each AP experience is completed over two semesters and grants two high school credits.</a:t>
            </a:r>
          </a:p>
          <a:p>
            <a:r>
              <a:rPr lang="en-US"/>
              <a:t>A three-hour university level exam is written in May.  </a:t>
            </a:r>
            <a:r>
              <a:rPr lang="en-US">
                <a:ea typeface="+mn-lt"/>
                <a:cs typeface="+mn-lt"/>
              </a:rPr>
              <a:t>Students may also achieve a 100-level university credit</a:t>
            </a:r>
            <a:r>
              <a:rPr lang="en-US"/>
              <a:t> dependent upon the mark achieved in this exam and the post-secondary institution the student chooses,</a:t>
            </a:r>
          </a:p>
          <a:p>
            <a:r>
              <a:rPr lang="en-US"/>
              <a:t> AP courses are rigorous and hold opportunities for supplemental reading, assignments and enriched content.</a:t>
            </a:r>
          </a:p>
        </p:txBody>
      </p:sp>
      <p:pic>
        <p:nvPicPr>
          <p:cNvPr id="6" name="Picture 5" descr="cid:image001.png@01D69024.AD2C1CA0">
            <a:extLst>
              <a:ext uri="{FF2B5EF4-FFF2-40B4-BE49-F238E27FC236}">
                <a16:creationId xmlns:a16="http://schemas.microsoft.com/office/drawing/2014/main" id="{8ABC061A-07C2-46AD-BF53-A2B907E844B3}"/>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703880" y="5306723"/>
            <a:ext cx="1575849" cy="1653415"/>
          </a:xfrm>
          <a:prstGeom prst="rect">
            <a:avLst/>
          </a:prstGeom>
          <a:noFill/>
          <a:ln>
            <a:noFill/>
          </a:ln>
        </p:spPr>
      </p:pic>
    </p:spTree>
    <p:extLst>
      <p:ext uri="{BB962C8B-B14F-4D97-AF65-F5344CB8AC3E}">
        <p14:creationId xmlns:p14="http://schemas.microsoft.com/office/powerpoint/2010/main" val="181693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B0D0-34EC-44CA-AEA7-4BD5820B4A07}"/>
              </a:ext>
            </a:extLst>
          </p:cNvPr>
          <p:cNvSpPr>
            <a:spLocks noGrp="1"/>
          </p:cNvSpPr>
          <p:nvPr>
            <p:ph type="title"/>
          </p:nvPr>
        </p:nvSpPr>
        <p:spPr/>
        <p:txBody>
          <a:bodyPr/>
          <a:lstStyle/>
          <a:p>
            <a:r>
              <a:rPr lang="en-US"/>
              <a:t>Ap calculus</a:t>
            </a:r>
          </a:p>
        </p:txBody>
      </p:sp>
      <p:pic>
        <p:nvPicPr>
          <p:cNvPr id="9" name="Picture 8" descr="cid:image001.png@01D69024.AD2C1CA0">
            <a:extLst>
              <a:ext uri="{FF2B5EF4-FFF2-40B4-BE49-F238E27FC236}">
                <a16:creationId xmlns:a16="http://schemas.microsoft.com/office/drawing/2014/main" id="{77C88612-BF5A-4D1D-85B8-BE71FAD4E5DC}"/>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graphicFrame>
        <p:nvGraphicFramePr>
          <p:cNvPr id="6" name="Table 7">
            <a:extLst>
              <a:ext uri="{FF2B5EF4-FFF2-40B4-BE49-F238E27FC236}">
                <a16:creationId xmlns:a16="http://schemas.microsoft.com/office/drawing/2014/main" id="{12675B4B-7165-4026-95D8-466ECB76B651}"/>
              </a:ext>
            </a:extLst>
          </p:cNvPr>
          <p:cNvGraphicFramePr>
            <a:graphicFrameLocks/>
          </p:cNvGraphicFramePr>
          <p:nvPr>
            <p:extLst>
              <p:ext uri="{D42A27DB-BD31-4B8C-83A1-F6EECF244321}">
                <p14:modId xmlns:p14="http://schemas.microsoft.com/office/powerpoint/2010/main" val="2725307835"/>
              </p:ext>
            </p:extLst>
          </p:nvPr>
        </p:nvGraphicFramePr>
        <p:xfrm>
          <a:off x="2229741" y="2897150"/>
          <a:ext cx="7731123" cy="2703524"/>
        </p:xfrm>
        <a:graphic>
          <a:graphicData uri="http://schemas.openxmlformats.org/drawingml/2006/table">
            <a:tbl>
              <a:tblPr firstRow="1" bandRow="1">
                <a:tableStyleId>{21E4AEA4-8DFA-4A89-87EB-49C32662AFE0}</a:tableStyleId>
              </a:tblPr>
              <a:tblGrid>
                <a:gridCol w="2577041">
                  <a:extLst>
                    <a:ext uri="{9D8B030D-6E8A-4147-A177-3AD203B41FA5}">
                      <a16:colId xmlns:a16="http://schemas.microsoft.com/office/drawing/2014/main" val="2270671398"/>
                    </a:ext>
                  </a:extLst>
                </a:gridCol>
                <a:gridCol w="2577041">
                  <a:extLst>
                    <a:ext uri="{9D8B030D-6E8A-4147-A177-3AD203B41FA5}">
                      <a16:colId xmlns:a16="http://schemas.microsoft.com/office/drawing/2014/main" val="3877422138"/>
                    </a:ext>
                  </a:extLst>
                </a:gridCol>
                <a:gridCol w="2577041">
                  <a:extLst>
                    <a:ext uri="{9D8B030D-6E8A-4147-A177-3AD203B41FA5}">
                      <a16:colId xmlns:a16="http://schemas.microsoft.com/office/drawing/2014/main" val="3016443517"/>
                    </a:ext>
                  </a:extLst>
                </a:gridCol>
              </a:tblGrid>
              <a:tr h="370840">
                <a:tc>
                  <a:txBody>
                    <a:bodyPr/>
                    <a:lstStyle/>
                    <a:p>
                      <a:endParaRPr lang="en-US"/>
                    </a:p>
                  </a:txBody>
                  <a:tcPr anchor="ctr"/>
                </a:tc>
                <a:tc>
                  <a:txBody>
                    <a:bodyPr/>
                    <a:lstStyle/>
                    <a:p>
                      <a:r>
                        <a:rPr lang="en-US"/>
                        <a:t>Semester 1</a:t>
                      </a:r>
                    </a:p>
                  </a:txBody>
                  <a:tcPr anchor="ctr"/>
                </a:tc>
                <a:tc>
                  <a:txBody>
                    <a:bodyPr/>
                    <a:lstStyle/>
                    <a:p>
                      <a:r>
                        <a:rPr lang="en-US"/>
                        <a:t>Semester 2</a:t>
                      </a:r>
                    </a:p>
                  </a:txBody>
                  <a:tcPr anchor="ctr"/>
                </a:tc>
                <a:extLst>
                  <a:ext uri="{0D108BD9-81ED-4DB2-BD59-A6C34878D82A}">
                    <a16:rowId xmlns:a16="http://schemas.microsoft.com/office/drawing/2014/main" val="2626542805"/>
                  </a:ext>
                </a:extLst>
              </a:tr>
              <a:tr h="796880">
                <a:tc>
                  <a:txBody>
                    <a:bodyPr/>
                    <a:lstStyle/>
                    <a:p>
                      <a:r>
                        <a:rPr lang="en-US" b="1"/>
                        <a:t>Grade 10</a:t>
                      </a:r>
                    </a:p>
                  </a:txBody>
                  <a:tcPr anchor="ctr"/>
                </a:tc>
                <a:tc>
                  <a:txBody>
                    <a:bodyPr/>
                    <a:lstStyle/>
                    <a:p>
                      <a:r>
                        <a:rPr lang="en-US"/>
                        <a:t>Math Foundations and Pre-Calc 10AD</a:t>
                      </a:r>
                    </a:p>
                  </a:txBody>
                  <a:tcPr anchor="ctr"/>
                </a:tc>
                <a:tc>
                  <a:txBody>
                    <a:bodyPr/>
                    <a:lstStyle/>
                    <a:p>
                      <a:r>
                        <a:rPr lang="en-US"/>
                        <a:t>Math Foundations 20AD</a:t>
                      </a:r>
                    </a:p>
                  </a:txBody>
                  <a:tcPr anchor="ctr"/>
                </a:tc>
                <a:extLst>
                  <a:ext uri="{0D108BD9-81ED-4DB2-BD59-A6C34878D82A}">
                    <a16:rowId xmlns:a16="http://schemas.microsoft.com/office/drawing/2014/main" val="3862260453"/>
                  </a:ext>
                </a:extLst>
              </a:tr>
              <a:tr h="709947">
                <a:tc>
                  <a:txBody>
                    <a:bodyPr/>
                    <a:lstStyle/>
                    <a:p>
                      <a:r>
                        <a:rPr lang="en-US" b="1"/>
                        <a:t>Grade 11</a:t>
                      </a:r>
                    </a:p>
                  </a:txBody>
                  <a:tcPr anchor="ctr"/>
                </a:tc>
                <a:tc>
                  <a:txBody>
                    <a:bodyPr/>
                    <a:lstStyle/>
                    <a:p>
                      <a:r>
                        <a:rPr lang="en-US"/>
                        <a:t>Pre-Calculus 20AD</a:t>
                      </a:r>
                    </a:p>
                  </a:txBody>
                  <a:tcPr anchor="ctr"/>
                </a:tc>
                <a:tc>
                  <a:txBody>
                    <a:bodyPr/>
                    <a:lstStyle/>
                    <a:p>
                      <a:r>
                        <a:rPr lang="en-US"/>
                        <a:t>Pre-Calculus 30AD</a:t>
                      </a:r>
                    </a:p>
                  </a:txBody>
                  <a:tcPr anchor="ctr"/>
                </a:tc>
                <a:extLst>
                  <a:ext uri="{0D108BD9-81ED-4DB2-BD59-A6C34878D82A}">
                    <a16:rowId xmlns:a16="http://schemas.microsoft.com/office/drawing/2014/main" val="234496065"/>
                  </a:ext>
                </a:extLst>
              </a:tr>
              <a:tr h="825857">
                <a:tc>
                  <a:txBody>
                    <a:bodyPr/>
                    <a:lstStyle/>
                    <a:p>
                      <a:r>
                        <a:rPr lang="en-US" b="1"/>
                        <a:t>Grade 12</a:t>
                      </a:r>
                    </a:p>
                  </a:txBody>
                  <a:tcPr anchor="ctr"/>
                </a:tc>
                <a:tc>
                  <a:txBody>
                    <a:bodyPr/>
                    <a:lstStyle/>
                    <a:p>
                      <a:r>
                        <a:rPr lang="en-US"/>
                        <a:t>Calculus 30AP</a:t>
                      </a:r>
                    </a:p>
                  </a:txBody>
                  <a:tcPr anchor="ctr"/>
                </a:tc>
                <a:tc>
                  <a:txBody>
                    <a:bodyPr/>
                    <a:lstStyle/>
                    <a:p>
                      <a:r>
                        <a:rPr lang="en-US"/>
                        <a:t>Calculus 30AP</a:t>
                      </a:r>
                    </a:p>
                    <a:p>
                      <a:r>
                        <a:rPr lang="en-US"/>
                        <a:t>(Exam in May)</a:t>
                      </a:r>
                    </a:p>
                  </a:txBody>
                  <a:tcPr anchor="ctr"/>
                </a:tc>
                <a:extLst>
                  <a:ext uri="{0D108BD9-81ED-4DB2-BD59-A6C34878D82A}">
                    <a16:rowId xmlns:a16="http://schemas.microsoft.com/office/drawing/2014/main" val="122929996"/>
                  </a:ext>
                </a:extLst>
              </a:tr>
            </a:tbl>
          </a:graphicData>
        </a:graphic>
      </p:graphicFrame>
    </p:spTree>
    <p:extLst>
      <p:ext uri="{BB962C8B-B14F-4D97-AF65-F5344CB8AC3E}">
        <p14:creationId xmlns:p14="http://schemas.microsoft.com/office/powerpoint/2010/main" val="399583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B0D0-34EC-44CA-AEA7-4BD5820B4A07}"/>
              </a:ext>
            </a:extLst>
          </p:cNvPr>
          <p:cNvSpPr>
            <a:spLocks noGrp="1"/>
          </p:cNvSpPr>
          <p:nvPr>
            <p:ph type="title"/>
          </p:nvPr>
        </p:nvSpPr>
        <p:spPr/>
        <p:txBody>
          <a:bodyPr>
            <a:normAutofit/>
          </a:bodyPr>
          <a:lstStyle/>
          <a:p>
            <a:r>
              <a:rPr lang="en-US"/>
              <a:t>AP English pathway</a:t>
            </a:r>
          </a:p>
        </p:txBody>
      </p:sp>
      <p:graphicFrame>
        <p:nvGraphicFramePr>
          <p:cNvPr id="7" name="Table 7">
            <a:extLst>
              <a:ext uri="{FF2B5EF4-FFF2-40B4-BE49-F238E27FC236}">
                <a16:creationId xmlns:a16="http://schemas.microsoft.com/office/drawing/2014/main" id="{12675B4B-7165-4026-95D8-466ECB76B651}"/>
              </a:ext>
            </a:extLst>
          </p:cNvPr>
          <p:cNvGraphicFramePr>
            <a:graphicFrameLocks noGrp="1"/>
          </p:cNvGraphicFramePr>
          <p:nvPr>
            <p:ph idx="1"/>
            <p:extLst>
              <p:ext uri="{D42A27DB-BD31-4B8C-83A1-F6EECF244321}">
                <p14:modId xmlns:p14="http://schemas.microsoft.com/office/powerpoint/2010/main" val="3011305599"/>
              </p:ext>
            </p:extLst>
          </p:nvPr>
        </p:nvGraphicFramePr>
        <p:xfrm>
          <a:off x="2230438" y="2638425"/>
          <a:ext cx="7731123" cy="2703524"/>
        </p:xfrm>
        <a:graphic>
          <a:graphicData uri="http://schemas.openxmlformats.org/drawingml/2006/table">
            <a:tbl>
              <a:tblPr firstRow="1" bandRow="1">
                <a:tableStyleId>{21E4AEA4-8DFA-4A89-87EB-49C32662AFE0}</a:tableStyleId>
              </a:tblPr>
              <a:tblGrid>
                <a:gridCol w="2577041">
                  <a:extLst>
                    <a:ext uri="{9D8B030D-6E8A-4147-A177-3AD203B41FA5}">
                      <a16:colId xmlns:a16="http://schemas.microsoft.com/office/drawing/2014/main" val="2270671398"/>
                    </a:ext>
                  </a:extLst>
                </a:gridCol>
                <a:gridCol w="2577041">
                  <a:extLst>
                    <a:ext uri="{9D8B030D-6E8A-4147-A177-3AD203B41FA5}">
                      <a16:colId xmlns:a16="http://schemas.microsoft.com/office/drawing/2014/main" val="3877422138"/>
                    </a:ext>
                  </a:extLst>
                </a:gridCol>
                <a:gridCol w="2577041">
                  <a:extLst>
                    <a:ext uri="{9D8B030D-6E8A-4147-A177-3AD203B41FA5}">
                      <a16:colId xmlns:a16="http://schemas.microsoft.com/office/drawing/2014/main" val="3016443517"/>
                    </a:ext>
                  </a:extLst>
                </a:gridCol>
              </a:tblGrid>
              <a:tr h="370840">
                <a:tc>
                  <a:txBody>
                    <a:bodyPr/>
                    <a:lstStyle/>
                    <a:p>
                      <a:endParaRPr lang="en-US"/>
                    </a:p>
                  </a:txBody>
                  <a:tcPr anchor="ctr"/>
                </a:tc>
                <a:tc>
                  <a:txBody>
                    <a:bodyPr/>
                    <a:lstStyle/>
                    <a:p>
                      <a:r>
                        <a:rPr lang="en-US"/>
                        <a:t>Semester 1</a:t>
                      </a:r>
                    </a:p>
                  </a:txBody>
                  <a:tcPr anchor="ctr"/>
                </a:tc>
                <a:tc>
                  <a:txBody>
                    <a:bodyPr/>
                    <a:lstStyle/>
                    <a:p>
                      <a:r>
                        <a:rPr lang="en-US"/>
                        <a:t>Semester 2</a:t>
                      </a:r>
                    </a:p>
                  </a:txBody>
                  <a:tcPr anchor="ctr"/>
                </a:tc>
                <a:extLst>
                  <a:ext uri="{0D108BD9-81ED-4DB2-BD59-A6C34878D82A}">
                    <a16:rowId xmlns:a16="http://schemas.microsoft.com/office/drawing/2014/main" val="2626542805"/>
                  </a:ext>
                </a:extLst>
              </a:tr>
              <a:tr h="796880">
                <a:tc>
                  <a:txBody>
                    <a:bodyPr/>
                    <a:lstStyle/>
                    <a:p>
                      <a:r>
                        <a:rPr lang="en-US" b="1"/>
                        <a:t>Grade 10</a:t>
                      </a:r>
                    </a:p>
                  </a:txBody>
                  <a:tcPr anchor="ctr"/>
                </a:tc>
                <a:tc>
                  <a:txBody>
                    <a:bodyPr/>
                    <a:lstStyle/>
                    <a:p>
                      <a:r>
                        <a:rPr lang="en-US"/>
                        <a:t>ELA A10 AD</a:t>
                      </a:r>
                    </a:p>
                  </a:txBody>
                  <a:tcPr anchor="ctr"/>
                </a:tc>
                <a:tc>
                  <a:txBody>
                    <a:bodyPr/>
                    <a:lstStyle/>
                    <a:p>
                      <a:pPr lvl="0">
                        <a:buNone/>
                      </a:pPr>
                      <a:r>
                        <a:rPr lang="en-US"/>
                        <a:t>ELA B10 AD</a:t>
                      </a:r>
                    </a:p>
                  </a:txBody>
                  <a:tcPr anchor="ctr"/>
                </a:tc>
                <a:extLst>
                  <a:ext uri="{0D108BD9-81ED-4DB2-BD59-A6C34878D82A}">
                    <a16:rowId xmlns:a16="http://schemas.microsoft.com/office/drawing/2014/main" val="3862260453"/>
                  </a:ext>
                </a:extLst>
              </a:tr>
              <a:tr h="709947">
                <a:tc>
                  <a:txBody>
                    <a:bodyPr/>
                    <a:lstStyle/>
                    <a:p>
                      <a:r>
                        <a:rPr lang="en-US" b="1"/>
                        <a:t>Grade 11</a:t>
                      </a:r>
                    </a:p>
                  </a:txBody>
                  <a:tcPr anchor="ctr"/>
                </a:tc>
                <a:tc>
                  <a:txBody>
                    <a:bodyPr/>
                    <a:lstStyle/>
                    <a:p>
                      <a:pPr lvl="0">
                        <a:buNone/>
                      </a:pPr>
                      <a:r>
                        <a:rPr lang="en-US"/>
                        <a:t>Creative Writing 20</a:t>
                      </a:r>
                    </a:p>
                  </a:txBody>
                  <a:tcPr anchor="ctr"/>
                </a:tc>
                <a:tc>
                  <a:txBody>
                    <a:bodyPr/>
                    <a:lstStyle/>
                    <a:p>
                      <a:pPr lvl="0">
                        <a:buNone/>
                      </a:pPr>
                      <a:r>
                        <a:rPr lang="en-US"/>
                        <a:t>ELA 20 AD</a:t>
                      </a:r>
                    </a:p>
                  </a:txBody>
                  <a:tcPr anchor="ctr"/>
                </a:tc>
                <a:extLst>
                  <a:ext uri="{0D108BD9-81ED-4DB2-BD59-A6C34878D82A}">
                    <a16:rowId xmlns:a16="http://schemas.microsoft.com/office/drawing/2014/main" val="234496065"/>
                  </a:ext>
                </a:extLst>
              </a:tr>
              <a:tr h="825857">
                <a:tc>
                  <a:txBody>
                    <a:bodyPr/>
                    <a:lstStyle/>
                    <a:p>
                      <a:r>
                        <a:rPr lang="en-US" b="1"/>
                        <a:t>Grade 12</a:t>
                      </a:r>
                    </a:p>
                  </a:txBody>
                  <a:tcPr anchor="ctr"/>
                </a:tc>
                <a:tc>
                  <a:txBody>
                    <a:bodyPr/>
                    <a:lstStyle/>
                    <a:p>
                      <a:pPr lvl="0">
                        <a:buNone/>
                      </a:pPr>
                      <a:r>
                        <a:rPr lang="en-US"/>
                        <a:t>ELA A30 AP</a:t>
                      </a:r>
                    </a:p>
                  </a:txBody>
                  <a:tcPr anchor="ctr"/>
                </a:tc>
                <a:tc>
                  <a:txBody>
                    <a:bodyPr/>
                    <a:lstStyle/>
                    <a:p>
                      <a:pPr lvl="0">
                        <a:buNone/>
                      </a:pPr>
                      <a:r>
                        <a:rPr lang="en-US"/>
                        <a:t>ELA B30 AP </a:t>
                      </a:r>
                    </a:p>
                    <a:p>
                      <a:pPr lvl="0">
                        <a:buNone/>
                      </a:pPr>
                      <a:r>
                        <a:rPr lang="en-US"/>
                        <a:t>(Exam in May)</a:t>
                      </a:r>
                    </a:p>
                  </a:txBody>
                  <a:tcPr anchor="ctr"/>
                </a:tc>
                <a:extLst>
                  <a:ext uri="{0D108BD9-81ED-4DB2-BD59-A6C34878D82A}">
                    <a16:rowId xmlns:a16="http://schemas.microsoft.com/office/drawing/2014/main" val="122929996"/>
                  </a:ext>
                </a:extLst>
              </a:tr>
            </a:tbl>
          </a:graphicData>
        </a:graphic>
      </p:graphicFrame>
      <p:pic>
        <p:nvPicPr>
          <p:cNvPr id="9" name="Picture 8" descr="cid:image001.png@01D69024.AD2C1CA0">
            <a:extLst>
              <a:ext uri="{FF2B5EF4-FFF2-40B4-BE49-F238E27FC236}">
                <a16:creationId xmlns:a16="http://schemas.microsoft.com/office/drawing/2014/main" id="{77C88612-BF5A-4D1D-85B8-BE71FAD4E5DC}"/>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3" name="Arrow: Left-Right 2">
            <a:extLst>
              <a:ext uri="{FF2B5EF4-FFF2-40B4-BE49-F238E27FC236}">
                <a16:creationId xmlns:a16="http://schemas.microsoft.com/office/drawing/2014/main" id="{B6471BAD-BA8D-4DDB-96F7-3DE933253E5E}"/>
              </a:ext>
            </a:extLst>
          </p:cNvPr>
          <p:cNvSpPr/>
          <p:nvPr/>
        </p:nvSpPr>
        <p:spPr>
          <a:xfrm>
            <a:off x="6936797" y="4098936"/>
            <a:ext cx="386366" cy="160986"/>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6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B2AB-6B17-41CC-9218-2CF6322C1CD3}"/>
              </a:ext>
            </a:extLst>
          </p:cNvPr>
          <p:cNvSpPr>
            <a:spLocks noGrp="1"/>
          </p:cNvSpPr>
          <p:nvPr>
            <p:ph type="title"/>
          </p:nvPr>
        </p:nvSpPr>
        <p:spPr/>
        <p:txBody>
          <a:bodyPr/>
          <a:lstStyle/>
          <a:p>
            <a:r>
              <a:rPr lang="en-US" sz="2800"/>
              <a:t>Prayer</a:t>
            </a:r>
          </a:p>
        </p:txBody>
      </p:sp>
      <p:sp>
        <p:nvSpPr>
          <p:cNvPr id="3" name="Content Placeholder 2">
            <a:extLst>
              <a:ext uri="{FF2B5EF4-FFF2-40B4-BE49-F238E27FC236}">
                <a16:creationId xmlns:a16="http://schemas.microsoft.com/office/drawing/2014/main" id="{3C222588-D6E6-40F4-93B4-04B0767303DA}"/>
              </a:ext>
            </a:extLst>
          </p:cNvPr>
          <p:cNvSpPr>
            <a:spLocks noGrp="1"/>
          </p:cNvSpPr>
          <p:nvPr>
            <p:ph idx="1"/>
          </p:nvPr>
        </p:nvSpPr>
        <p:spPr/>
        <p:txBody>
          <a:bodyPr vert="horz" lIns="91440" tIns="45720" rIns="91440" bIns="45720" rtlCol="0" anchor="t">
            <a:normAutofit/>
          </a:bodyPr>
          <a:lstStyle/>
          <a:p>
            <a:pPr marL="0" indent="0" algn="ctr">
              <a:buNone/>
            </a:pPr>
            <a:r>
              <a:rPr lang="en-US" sz="2400">
                <a:ea typeface="+mn-lt"/>
                <a:cs typeface="+mn-lt"/>
              </a:rPr>
              <a:t>Hail Mary, </a:t>
            </a:r>
            <a:br>
              <a:rPr lang="en-US" sz="2400">
                <a:ea typeface="+mn-lt"/>
                <a:cs typeface="+mn-lt"/>
              </a:rPr>
            </a:br>
            <a:r>
              <a:rPr lang="en-US" sz="2400">
                <a:ea typeface="+mn-lt"/>
                <a:cs typeface="+mn-lt"/>
              </a:rPr>
              <a:t>Full of Grace, </a:t>
            </a:r>
            <a:br>
              <a:rPr lang="en-US" sz="2400">
                <a:ea typeface="+mn-lt"/>
                <a:cs typeface="+mn-lt"/>
              </a:rPr>
            </a:br>
            <a:r>
              <a:rPr lang="en-US" sz="2400">
                <a:ea typeface="+mn-lt"/>
                <a:cs typeface="+mn-lt"/>
              </a:rPr>
              <a:t>The Lord is with thee. </a:t>
            </a:r>
            <a:br>
              <a:rPr lang="en-US" sz="2400">
                <a:ea typeface="+mn-lt"/>
                <a:cs typeface="+mn-lt"/>
              </a:rPr>
            </a:br>
            <a:r>
              <a:rPr lang="en-US" sz="2400">
                <a:ea typeface="+mn-lt"/>
                <a:cs typeface="+mn-lt"/>
              </a:rPr>
              <a:t>Blessed art thou among women, </a:t>
            </a:r>
            <a:br>
              <a:rPr lang="en-US" sz="2400">
                <a:ea typeface="+mn-lt"/>
                <a:cs typeface="+mn-lt"/>
              </a:rPr>
            </a:br>
            <a:r>
              <a:rPr lang="en-US" sz="2400">
                <a:ea typeface="+mn-lt"/>
                <a:cs typeface="+mn-lt"/>
              </a:rPr>
              <a:t>and blessed is the fruit</a:t>
            </a:r>
            <a:br>
              <a:rPr lang="en-US" sz="2400">
                <a:ea typeface="+mn-lt"/>
                <a:cs typeface="+mn-lt"/>
              </a:rPr>
            </a:br>
            <a:r>
              <a:rPr lang="en-US" sz="2400">
                <a:ea typeface="+mn-lt"/>
                <a:cs typeface="+mn-lt"/>
              </a:rPr>
              <a:t>of thy womb, Jesus. </a:t>
            </a:r>
            <a:br>
              <a:rPr lang="en-US" sz="2400">
                <a:ea typeface="+mn-lt"/>
                <a:cs typeface="+mn-lt"/>
              </a:rPr>
            </a:br>
            <a:r>
              <a:rPr lang="en-US" sz="2400">
                <a:ea typeface="+mn-lt"/>
                <a:cs typeface="+mn-lt"/>
              </a:rPr>
              <a:t>Holy Mary, </a:t>
            </a:r>
            <a:br>
              <a:rPr lang="en-US" sz="2400">
                <a:ea typeface="+mn-lt"/>
                <a:cs typeface="+mn-lt"/>
              </a:rPr>
            </a:br>
            <a:r>
              <a:rPr lang="en-US" sz="2400">
                <a:ea typeface="+mn-lt"/>
                <a:cs typeface="+mn-lt"/>
              </a:rPr>
              <a:t>Mother of God, </a:t>
            </a:r>
            <a:br>
              <a:rPr lang="en-US" sz="2400">
                <a:ea typeface="+mn-lt"/>
                <a:cs typeface="+mn-lt"/>
              </a:rPr>
            </a:br>
            <a:r>
              <a:rPr lang="en-US" sz="2400">
                <a:ea typeface="+mn-lt"/>
                <a:cs typeface="+mn-lt"/>
              </a:rPr>
              <a:t>pray for us sinners now, </a:t>
            </a:r>
            <a:br>
              <a:rPr lang="en-US" sz="2400">
                <a:ea typeface="+mn-lt"/>
                <a:cs typeface="+mn-lt"/>
              </a:rPr>
            </a:br>
            <a:r>
              <a:rPr lang="en-US" sz="2400">
                <a:ea typeface="+mn-lt"/>
                <a:cs typeface="+mn-lt"/>
              </a:rPr>
              <a:t>and at the hour of our death.</a:t>
            </a:r>
            <a:endParaRPr lang="en-US" sz="2400"/>
          </a:p>
          <a:p>
            <a:pPr marL="0" indent="0" algn="ctr">
              <a:buNone/>
            </a:pPr>
            <a:r>
              <a:rPr lang="en-US" sz="2400">
                <a:ea typeface="+mn-lt"/>
                <a:cs typeface="+mn-lt"/>
              </a:rPr>
              <a:t>Amen.</a:t>
            </a:r>
            <a:endParaRPr lang="en-US" sz="2400"/>
          </a:p>
          <a:p>
            <a:endParaRPr lang="en-US"/>
          </a:p>
        </p:txBody>
      </p:sp>
      <p:sp>
        <p:nvSpPr>
          <p:cNvPr id="4" name="Text Placeholder 3">
            <a:extLst>
              <a:ext uri="{FF2B5EF4-FFF2-40B4-BE49-F238E27FC236}">
                <a16:creationId xmlns:a16="http://schemas.microsoft.com/office/drawing/2014/main" id="{7FD39E58-A8FB-4D42-BCD8-20152A8E5FB6}"/>
              </a:ext>
            </a:extLst>
          </p:cNvPr>
          <p:cNvSpPr>
            <a:spLocks noGrp="1"/>
          </p:cNvSpPr>
          <p:nvPr>
            <p:ph type="body" sz="half" idx="2"/>
          </p:nvPr>
        </p:nvSpPr>
        <p:spPr/>
        <p:txBody>
          <a:bodyPr>
            <a:normAutofit/>
          </a:bodyPr>
          <a:lstStyle/>
          <a:p>
            <a:r>
              <a:rPr lang="en-US" sz="1800"/>
              <a:t>Please join us!</a:t>
            </a:r>
          </a:p>
        </p:txBody>
      </p:sp>
      <p:pic>
        <p:nvPicPr>
          <p:cNvPr id="6" name="Picture 5" descr="cid:image001.png@01D69024.AD2C1CA0">
            <a:extLst>
              <a:ext uri="{FF2B5EF4-FFF2-40B4-BE49-F238E27FC236}">
                <a16:creationId xmlns:a16="http://schemas.microsoft.com/office/drawing/2014/main" id="{431A9306-70F8-4F87-8C7D-D84F6C4B041E}"/>
              </a:ext>
            </a:extLst>
          </p:cNvPr>
          <p:cNvPicPr/>
          <p:nvPr/>
        </p:nvPicPr>
        <p:blipFill>
          <a:blip r:embed="rId2" r:link="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090868" y="4951051"/>
            <a:ext cx="2101132" cy="2204553"/>
          </a:xfrm>
          <a:prstGeom prst="rect">
            <a:avLst/>
          </a:prstGeom>
          <a:noFill/>
          <a:ln>
            <a:noFill/>
          </a:ln>
        </p:spPr>
      </p:pic>
    </p:spTree>
    <p:extLst>
      <p:ext uri="{BB962C8B-B14F-4D97-AF65-F5344CB8AC3E}">
        <p14:creationId xmlns:p14="http://schemas.microsoft.com/office/powerpoint/2010/main" val="1129951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B0D0-34EC-44CA-AEA7-4BD5820B4A07}"/>
              </a:ext>
            </a:extLst>
          </p:cNvPr>
          <p:cNvSpPr>
            <a:spLocks noGrp="1"/>
          </p:cNvSpPr>
          <p:nvPr>
            <p:ph type="title"/>
          </p:nvPr>
        </p:nvSpPr>
        <p:spPr/>
        <p:txBody>
          <a:bodyPr>
            <a:normAutofit/>
          </a:bodyPr>
          <a:lstStyle/>
          <a:p>
            <a:r>
              <a:rPr lang="en-US"/>
              <a:t>AP psychology pathway</a:t>
            </a:r>
          </a:p>
        </p:txBody>
      </p:sp>
      <p:graphicFrame>
        <p:nvGraphicFramePr>
          <p:cNvPr id="7" name="Table 7">
            <a:extLst>
              <a:ext uri="{FF2B5EF4-FFF2-40B4-BE49-F238E27FC236}">
                <a16:creationId xmlns:a16="http://schemas.microsoft.com/office/drawing/2014/main" id="{12675B4B-7165-4026-95D8-466ECB76B651}"/>
              </a:ext>
            </a:extLst>
          </p:cNvPr>
          <p:cNvGraphicFramePr>
            <a:graphicFrameLocks noGrp="1"/>
          </p:cNvGraphicFramePr>
          <p:nvPr>
            <p:ph idx="1"/>
            <p:extLst>
              <p:ext uri="{D42A27DB-BD31-4B8C-83A1-F6EECF244321}">
                <p14:modId xmlns:p14="http://schemas.microsoft.com/office/powerpoint/2010/main" val="4146521156"/>
              </p:ext>
            </p:extLst>
          </p:nvPr>
        </p:nvGraphicFramePr>
        <p:xfrm>
          <a:off x="2200140" y="2640169"/>
          <a:ext cx="7760112" cy="1167720"/>
        </p:xfrm>
        <a:graphic>
          <a:graphicData uri="http://schemas.openxmlformats.org/drawingml/2006/table">
            <a:tbl>
              <a:tblPr firstRow="1" bandRow="1">
                <a:tableStyleId>{21E4AEA4-8DFA-4A89-87EB-49C32662AFE0}</a:tableStyleId>
              </a:tblPr>
              <a:tblGrid>
                <a:gridCol w="2586704">
                  <a:extLst>
                    <a:ext uri="{9D8B030D-6E8A-4147-A177-3AD203B41FA5}">
                      <a16:colId xmlns:a16="http://schemas.microsoft.com/office/drawing/2014/main" val="2270671398"/>
                    </a:ext>
                  </a:extLst>
                </a:gridCol>
                <a:gridCol w="2586704">
                  <a:extLst>
                    <a:ext uri="{9D8B030D-6E8A-4147-A177-3AD203B41FA5}">
                      <a16:colId xmlns:a16="http://schemas.microsoft.com/office/drawing/2014/main" val="3877422138"/>
                    </a:ext>
                  </a:extLst>
                </a:gridCol>
                <a:gridCol w="2586704">
                  <a:extLst>
                    <a:ext uri="{9D8B030D-6E8A-4147-A177-3AD203B41FA5}">
                      <a16:colId xmlns:a16="http://schemas.microsoft.com/office/drawing/2014/main" val="3016443517"/>
                    </a:ext>
                  </a:extLst>
                </a:gridCol>
              </a:tblGrid>
              <a:tr h="370840">
                <a:tc>
                  <a:txBody>
                    <a:bodyPr/>
                    <a:lstStyle/>
                    <a:p>
                      <a:endParaRPr lang="en-US"/>
                    </a:p>
                  </a:txBody>
                  <a:tcPr anchor="ctr"/>
                </a:tc>
                <a:tc>
                  <a:txBody>
                    <a:bodyPr/>
                    <a:lstStyle/>
                    <a:p>
                      <a:r>
                        <a:rPr lang="en-US"/>
                        <a:t>Semester 1</a:t>
                      </a:r>
                    </a:p>
                  </a:txBody>
                  <a:tcPr anchor="ctr"/>
                </a:tc>
                <a:tc>
                  <a:txBody>
                    <a:bodyPr/>
                    <a:lstStyle/>
                    <a:p>
                      <a:r>
                        <a:rPr lang="en-US"/>
                        <a:t>Semester 2</a:t>
                      </a:r>
                    </a:p>
                  </a:txBody>
                  <a:tcPr anchor="ctr"/>
                </a:tc>
                <a:extLst>
                  <a:ext uri="{0D108BD9-81ED-4DB2-BD59-A6C34878D82A}">
                    <a16:rowId xmlns:a16="http://schemas.microsoft.com/office/drawing/2014/main" val="2626542805"/>
                  </a:ext>
                </a:extLst>
              </a:tr>
              <a:tr h="796880">
                <a:tc>
                  <a:txBody>
                    <a:bodyPr/>
                    <a:lstStyle/>
                    <a:p>
                      <a:r>
                        <a:rPr lang="en-US" b="1"/>
                        <a:t>Grade 11 or 12</a:t>
                      </a:r>
                      <a:endParaRPr lang="en-US"/>
                    </a:p>
                  </a:txBody>
                  <a:tcPr anchor="ctr"/>
                </a:tc>
                <a:tc>
                  <a:txBody>
                    <a:bodyPr/>
                    <a:lstStyle/>
                    <a:p>
                      <a:pPr lvl="0">
                        <a:buNone/>
                      </a:pPr>
                      <a:r>
                        <a:rPr lang="en-US"/>
                        <a:t>Psychology 20 AD</a:t>
                      </a:r>
                    </a:p>
                  </a:txBody>
                  <a:tcPr anchor="ctr"/>
                </a:tc>
                <a:tc>
                  <a:txBody>
                    <a:bodyPr/>
                    <a:lstStyle/>
                    <a:p>
                      <a:pPr lvl="0">
                        <a:buNone/>
                      </a:pPr>
                      <a:r>
                        <a:rPr lang="en-US"/>
                        <a:t>Psychology 30 AD</a:t>
                      </a:r>
                    </a:p>
                    <a:p>
                      <a:pPr lvl="0">
                        <a:buNone/>
                      </a:pPr>
                      <a:r>
                        <a:rPr lang="en-US"/>
                        <a:t>(Exam in May)</a:t>
                      </a:r>
                    </a:p>
                  </a:txBody>
                  <a:tcPr anchor="ctr"/>
                </a:tc>
                <a:extLst>
                  <a:ext uri="{0D108BD9-81ED-4DB2-BD59-A6C34878D82A}">
                    <a16:rowId xmlns:a16="http://schemas.microsoft.com/office/drawing/2014/main" val="3862260453"/>
                  </a:ext>
                </a:extLst>
              </a:tr>
            </a:tbl>
          </a:graphicData>
        </a:graphic>
      </p:graphicFrame>
      <p:pic>
        <p:nvPicPr>
          <p:cNvPr id="9" name="Picture 8" descr="cid:image001.png@01D69024.AD2C1CA0">
            <a:extLst>
              <a:ext uri="{FF2B5EF4-FFF2-40B4-BE49-F238E27FC236}">
                <a16:creationId xmlns:a16="http://schemas.microsoft.com/office/drawing/2014/main" id="{77C88612-BF5A-4D1D-85B8-BE71FAD4E5DC}"/>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359927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B0D0-34EC-44CA-AEA7-4BD5820B4A07}"/>
              </a:ext>
            </a:extLst>
          </p:cNvPr>
          <p:cNvSpPr>
            <a:spLocks noGrp="1"/>
          </p:cNvSpPr>
          <p:nvPr>
            <p:ph type="title"/>
          </p:nvPr>
        </p:nvSpPr>
        <p:spPr/>
        <p:txBody>
          <a:bodyPr>
            <a:normAutofit/>
          </a:bodyPr>
          <a:lstStyle/>
          <a:p>
            <a:r>
              <a:rPr lang="en-US"/>
              <a:t>AP computer science pathway</a:t>
            </a:r>
          </a:p>
        </p:txBody>
      </p:sp>
      <p:graphicFrame>
        <p:nvGraphicFramePr>
          <p:cNvPr id="7" name="Table 7">
            <a:extLst>
              <a:ext uri="{FF2B5EF4-FFF2-40B4-BE49-F238E27FC236}">
                <a16:creationId xmlns:a16="http://schemas.microsoft.com/office/drawing/2014/main" id="{12675B4B-7165-4026-95D8-466ECB76B651}"/>
              </a:ext>
            </a:extLst>
          </p:cNvPr>
          <p:cNvGraphicFramePr>
            <a:graphicFrameLocks noGrp="1"/>
          </p:cNvGraphicFramePr>
          <p:nvPr>
            <p:ph idx="1"/>
            <p:extLst>
              <p:ext uri="{D42A27DB-BD31-4B8C-83A1-F6EECF244321}">
                <p14:modId xmlns:p14="http://schemas.microsoft.com/office/powerpoint/2010/main" val="1569889366"/>
              </p:ext>
            </p:extLst>
          </p:nvPr>
        </p:nvGraphicFramePr>
        <p:xfrm>
          <a:off x="2230438" y="2638425"/>
          <a:ext cx="7731123" cy="2082120"/>
        </p:xfrm>
        <a:graphic>
          <a:graphicData uri="http://schemas.openxmlformats.org/drawingml/2006/table">
            <a:tbl>
              <a:tblPr firstRow="1" bandRow="1">
                <a:tableStyleId>{21E4AEA4-8DFA-4A89-87EB-49C32662AFE0}</a:tableStyleId>
              </a:tblPr>
              <a:tblGrid>
                <a:gridCol w="2577041">
                  <a:extLst>
                    <a:ext uri="{9D8B030D-6E8A-4147-A177-3AD203B41FA5}">
                      <a16:colId xmlns:a16="http://schemas.microsoft.com/office/drawing/2014/main" val="2270671398"/>
                    </a:ext>
                  </a:extLst>
                </a:gridCol>
                <a:gridCol w="2577041">
                  <a:extLst>
                    <a:ext uri="{9D8B030D-6E8A-4147-A177-3AD203B41FA5}">
                      <a16:colId xmlns:a16="http://schemas.microsoft.com/office/drawing/2014/main" val="3877422138"/>
                    </a:ext>
                  </a:extLst>
                </a:gridCol>
                <a:gridCol w="2577041">
                  <a:extLst>
                    <a:ext uri="{9D8B030D-6E8A-4147-A177-3AD203B41FA5}">
                      <a16:colId xmlns:a16="http://schemas.microsoft.com/office/drawing/2014/main" val="3016443517"/>
                    </a:ext>
                  </a:extLst>
                </a:gridCol>
              </a:tblGrid>
              <a:tr h="370840">
                <a:tc>
                  <a:txBody>
                    <a:bodyPr/>
                    <a:lstStyle/>
                    <a:p>
                      <a:endParaRPr lang="en-US"/>
                    </a:p>
                  </a:txBody>
                  <a:tcPr anchor="ctr"/>
                </a:tc>
                <a:tc>
                  <a:txBody>
                    <a:bodyPr/>
                    <a:lstStyle/>
                    <a:p>
                      <a:r>
                        <a:rPr lang="en-US"/>
                        <a:t>Semester 1</a:t>
                      </a:r>
                    </a:p>
                  </a:txBody>
                  <a:tcPr anchor="ctr"/>
                </a:tc>
                <a:tc>
                  <a:txBody>
                    <a:bodyPr/>
                    <a:lstStyle/>
                    <a:p>
                      <a:r>
                        <a:rPr lang="en-US"/>
                        <a:t>Semester 2</a:t>
                      </a:r>
                    </a:p>
                  </a:txBody>
                  <a:tcPr anchor="ctr"/>
                </a:tc>
                <a:extLst>
                  <a:ext uri="{0D108BD9-81ED-4DB2-BD59-A6C34878D82A}">
                    <a16:rowId xmlns:a16="http://schemas.microsoft.com/office/drawing/2014/main" val="2626542805"/>
                  </a:ext>
                </a:extLst>
              </a:tr>
              <a:tr h="796880">
                <a:tc>
                  <a:txBody>
                    <a:bodyPr/>
                    <a:lstStyle/>
                    <a:p>
                      <a:r>
                        <a:rPr lang="en-US" b="1"/>
                        <a:t>Grade 11</a:t>
                      </a:r>
                      <a:endParaRPr lang="en-US"/>
                    </a:p>
                  </a:txBody>
                  <a:tcPr anchor="ctr"/>
                </a:tc>
                <a:tc gridSpan="2">
                  <a:txBody>
                    <a:bodyPr/>
                    <a:lstStyle/>
                    <a:p>
                      <a:pPr lvl="0">
                        <a:buNone/>
                      </a:pPr>
                      <a:r>
                        <a:rPr lang="en-US"/>
                        <a:t>Computer Science 20     (semester 1 or 2)</a:t>
                      </a:r>
                    </a:p>
                  </a:txBody>
                  <a:tcPr anchor="ctr"/>
                </a:tc>
                <a:tc hMerge="1">
                  <a:txBody>
                    <a:bodyPr/>
                    <a:lstStyle/>
                    <a:p>
                      <a:endParaRPr lang="en-US"/>
                    </a:p>
                  </a:txBody>
                  <a:tcPr anchor="ctr"/>
                </a:tc>
                <a:extLst>
                  <a:ext uri="{0D108BD9-81ED-4DB2-BD59-A6C34878D82A}">
                    <a16:rowId xmlns:a16="http://schemas.microsoft.com/office/drawing/2014/main" val="3862260453"/>
                  </a:ext>
                </a:extLst>
              </a:tr>
              <a:tr h="709947">
                <a:tc>
                  <a:txBody>
                    <a:bodyPr/>
                    <a:lstStyle/>
                    <a:p>
                      <a:r>
                        <a:rPr lang="en-US" b="1"/>
                        <a:t>Grade 12</a:t>
                      </a:r>
                      <a:endParaRPr lang="en-US"/>
                    </a:p>
                  </a:txBody>
                  <a:tcPr anchor="ctr"/>
                </a:tc>
                <a:tc>
                  <a:txBody>
                    <a:bodyPr/>
                    <a:lstStyle/>
                    <a:p>
                      <a:pPr lvl="0">
                        <a:buNone/>
                      </a:pPr>
                      <a:r>
                        <a:rPr lang="en-US"/>
                        <a:t>Computer Science 30</a:t>
                      </a:r>
                    </a:p>
                  </a:txBody>
                  <a:tcPr anchor="ctr"/>
                </a:tc>
                <a:tc>
                  <a:txBody>
                    <a:bodyPr/>
                    <a:lstStyle/>
                    <a:p>
                      <a:pPr lvl="0">
                        <a:buNone/>
                      </a:pPr>
                      <a:r>
                        <a:rPr lang="en-US"/>
                        <a:t>Robotics and Automation 30 AP Prep </a:t>
                      </a:r>
                    </a:p>
                    <a:p>
                      <a:pPr lvl="0">
                        <a:buNone/>
                      </a:pPr>
                      <a:r>
                        <a:rPr lang="en-US"/>
                        <a:t>(Exam in May)</a:t>
                      </a:r>
                    </a:p>
                  </a:txBody>
                  <a:tcPr anchor="ctr"/>
                </a:tc>
                <a:extLst>
                  <a:ext uri="{0D108BD9-81ED-4DB2-BD59-A6C34878D82A}">
                    <a16:rowId xmlns:a16="http://schemas.microsoft.com/office/drawing/2014/main" val="234496065"/>
                  </a:ext>
                </a:extLst>
              </a:tr>
            </a:tbl>
          </a:graphicData>
        </a:graphic>
      </p:graphicFrame>
      <p:pic>
        <p:nvPicPr>
          <p:cNvPr id="9" name="Picture 8" descr="cid:image001.png@01D69024.AD2C1CA0">
            <a:extLst>
              <a:ext uri="{FF2B5EF4-FFF2-40B4-BE49-F238E27FC236}">
                <a16:creationId xmlns:a16="http://schemas.microsoft.com/office/drawing/2014/main" id="{77C88612-BF5A-4D1D-85B8-BE71FAD4E5DC}"/>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2539935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B0D0-34EC-44CA-AEA7-4BD5820B4A07}"/>
              </a:ext>
            </a:extLst>
          </p:cNvPr>
          <p:cNvSpPr>
            <a:spLocks noGrp="1"/>
          </p:cNvSpPr>
          <p:nvPr>
            <p:ph type="title"/>
          </p:nvPr>
        </p:nvSpPr>
        <p:spPr/>
        <p:txBody>
          <a:bodyPr>
            <a:normAutofit/>
          </a:bodyPr>
          <a:lstStyle/>
          <a:p>
            <a:r>
              <a:rPr lang="en-US"/>
              <a:t>AP studio art pathway</a:t>
            </a:r>
          </a:p>
        </p:txBody>
      </p:sp>
      <p:graphicFrame>
        <p:nvGraphicFramePr>
          <p:cNvPr id="7" name="Table 7">
            <a:extLst>
              <a:ext uri="{FF2B5EF4-FFF2-40B4-BE49-F238E27FC236}">
                <a16:creationId xmlns:a16="http://schemas.microsoft.com/office/drawing/2014/main" id="{12675B4B-7165-4026-95D8-466ECB76B651}"/>
              </a:ext>
            </a:extLst>
          </p:cNvPr>
          <p:cNvGraphicFramePr>
            <a:graphicFrameLocks noGrp="1"/>
          </p:cNvGraphicFramePr>
          <p:nvPr>
            <p:ph idx="1"/>
            <p:extLst>
              <p:ext uri="{D42A27DB-BD31-4B8C-83A1-F6EECF244321}">
                <p14:modId xmlns:p14="http://schemas.microsoft.com/office/powerpoint/2010/main" val="1363080075"/>
              </p:ext>
            </p:extLst>
          </p:nvPr>
        </p:nvGraphicFramePr>
        <p:xfrm>
          <a:off x="2080184" y="2649157"/>
          <a:ext cx="8051828" cy="1906644"/>
        </p:xfrm>
        <a:graphic>
          <a:graphicData uri="http://schemas.openxmlformats.org/drawingml/2006/table">
            <a:tbl>
              <a:tblPr firstRow="1" bandRow="1">
                <a:tableStyleId>{21E4AEA4-8DFA-4A89-87EB-49C32662AFE0}</a:tableStyleId>
              </a:tblPr>
              <a:tblGrid>
                <a:gridCol w="2577041">
                  <a:extLst>
                    <a:ext uri="{9D8B030D-6E8A-4147-A177-3AD203B41FA5}">
                      <a16:colId xmlns:a16="http://schemas.microsoft.com/office/drawing/2014/main" val="2270671398"/>
                    </a:ext>
                  </a:extLst>
                </a:gridCol>
                <a:gridCol w="2577041">
                  <a:extLst>
                    <a:ext uri="{9D8B030D-6E8A-4147-A177-3AD203B41FA5}">
                      <a16:colId xmlns:a16="http://schemas.microsoft.com/office/drawing/2014/main" val="3877422138"/>
                    </a:ext>
                  </a:extLst>
                </a:gridCol>
                <a:gridCol w="2897746">
                  <a:extLst>
                    <a:ext uri="{9D8B030D-6E8A-4147-A177-3AD203B41FA5}">
                      <a16:colId xmlns:a16="http://schemas.microsoft.com/office/drawing/2014/main" val="3016443517"/>
                    </a:ext>
                  </a:extLst>
                </a:gridCol>
              </a:tblGrid>
              <a:tr h="370840">
                <a:tc>
                  <a:txBody>
                    <a:bodyPr/>
                    <a:lstStyle/>
                    <a:p>
                      <a:endParaRPr lang="en-US"/>
                    </a:p>
                  </a:txBody>
                  <a:tcPr anchor="ctr"/>
                </a:tc>
                <a:tc>
                  <a:txBody>
                    <a:bodyPr/>
                    <a:lstStyle/>
                    <a:p>
                      <a:r>
                        <a:rPr lang="en-US"/>
                        <a:t>Semester 1</a:t>
                      </a:r>
                    </a:p>
                  </a:txBody>
                  <a:tcPr anchor="ctr"/>
                </a:tc>
                <a:tc>
                  <a:txBody>
                    <a:bodyPr/>
                    <a:lstStyle/>
                    <a:p>
                      <a:r>
                        <a:rPr lang="en-US"/>
                        <a:t>Semester 2</a:t>
                      </a:r>
                    </a:p>
                  </a:txBody>
                  <a:tcPr anchor="ctr"/>
                </a:tc>
                <a:extLst>
                  <a:ext uri="{0D108BD9-81ED-4DB2-BD59-A6C34878D82A}">
                    <a16:rowId xmlns:a16="http://schemas.microsoft.com/office/drawing/2014/main" val="2626542805"/>
                  </a:ext>
                </a:extLst>
              </a:tr>
              <a:tr h="709947">
                <a:tc>
                  <a:txBody>
                    <a:bodyPr/>
                    <a:lstStyle/>
                    <a:p>
                      <a:r>
                        <a:rPr lang="en-US" b="1"/>
                        <a:t>Grade 11</a:t>
                      </a:r>
                    </a:p>
                  </a:txBody>
                  <a:tcPr anchor="ctr"/>
                </a:tc>
                <a:tc>
                  <a:txBody>
                    <a:bodyPr/>
                    <a:lstStyle/>
                    <a:p>
                      <a:pPr lvl="0">
                        <a:buNone/>
                      </a:pPr>
                      <a:r>
                        <a:rPr lang="en-US"/>
                        <a:t>Visual Art 20</a:t>
                      </a:r>
                    </a:p>
                  </a:txBody>
                  <a:tcPr anchor="ctr"/>
                </a:tc>
                <a:tc>
                  <a:txBody>
                    <a:bodyPr/>
                    <a:lstStyle/>
                    <a:p>
                      <a:pPr lvl="0">
                        <a:buNone/>
                      </a:pPr>
                      <a:r>
                        <a:rPr lang="en-US"/>
                        <a:t>Studio Art 20L</a:t>
                      </a:r>
                    </a:p>
                  </a:txBody>
                  <a:tcPr anchor="ctr"/>
                </a:tc>
                <a:extLst>
                  <a:ext uri="{0D108BD9-81ED-4DB2-BD59-A6C34878D82A}">
                    <a16:rowId xmlns:a16="http://schemas.microsoft.com/office/drawing/2014/main" val="234496065"/>
                  </a:ext>
                </a:extLst>
              </a:tr>
              <a:tr h="825857">
                <a:tc>
                  <a:txBody>
                    <a:bodyPr/>
                    <a:lstStyle/>
                    <a:p>
                      <a:r>
                        <a:rPr lang="en-US" b="1"/>
                        <a:t>Grade 12</a:t>
                      </a:r>
                    </a:p>
                  </a:txBody>
                  <a:tcPr anchor="ctr"/>
                </a:tc>
                <a:tc>
                  <a:txBody>
                    <a:bodyPr/>
                    <a:lstStyle/>
                    <a:p>
                      <a:pPr lvl="0">
                        <a:buNone/>
                      </a:pPr>
                      <a:r>
                        <a:rPr lang="en-US"/>
                        <a:t>Visual Art 30 AP</a:t>
                      </a:r>
                    </a:p>
                  </a:txBody>
                  <a:tcPr anchor="ctr"/>
                </a:tc>
                <a:tc>
                  <a:txBody>
                    <a:bodyPr/>
                    <a:lstStyle/>
                    <a:p>
                      <a:pPr lvl="0">
                        <a:buNone/>
                      </a:pPr>
                      <a:r>
                        <a:rPr lang="en-US"/>
                        <a:t>Studio Art 30L </a:t>
                      </a:r>
                    </a:p>
                    <a:p>
                      <a:pPr lvl="0">
                        <a:buNone/>
                      </a:pPr>
                      <a:r>
                        <a:rPr lang="en-US"/>
                        <a:t>(Portfolios submitted May)</a:t>
                      </a:r>
                    </a:p>
                  </a:txBody>
                  <a:tcPr anchor="ctr"/>
                </a:tc>
                <a:extLst>
                  <a:ext uri="{0D108BD9-81ED-4DB2-BD59-A6C34878D82A}">
                    <a16:rowId xmlns:a16="http://schemas.microsoft.com/office/drawing/2014/main" val="122929996"/>
                  </a:ext>
                </a:extLst>
              </a:tr>
            </a:tbl>
          </a:graphicData>
        </a:graphic>
      </p:graphicFrame>
      <p:pic>
        <p:nvPicPr>
          <p:cNvPr id="9" name="Picture 8" descr="cid:image001.png@01D69024.AD2C1CA0">
            <a:extLst>
              <a:ext uri="{FF2B5EF4-FFF2-40B4-BE49-F238E27FC236}">
                <a16:creationId xmlns:a16="http://schemas.microsoft.com/office/drawing/2014/main" id="{77C88612-BF5A-4D1D-85B8-BE71FAD4E5DC}"/>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878123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CEB0-0D96-4209-A88A-8AE63C26F4A5}"/>
              </a:ext>
            </a:extLst>
          </p:cNvPr>
          <p:cNvSpPr>
            <a:spLocks noGrp="1"/>
          </p:cNvSpPr>
          <p:nvPr>
            <p:ph type="title"/>
          </p:nvPr>
        </p:nvSpPr>
        <p:spPr/>
        <p:txBody>
          <a:bodyPr/>
          <a:lstStyle/>
          <a:p>
            <a:r>
              <a:rPr lang="en-US"/>
              <a:t>High performance phys. Ed.</a:t>
            </a:r>
          </a:p>
        </p:txBody>
      </p:sp>
      <p:sp>
        <p:nvSpPr>
          <p:cNvPr id="3" name="Content Placeholder 2">
            <a:extLst>
              <a:ext uri="{FF2B5EF4-FFF2-40B4-BE49-F238E27FC236}">
                <a16:creationId xmlns:a16="http://schemas.microsoft.com/office/drawing/2014/main" id="{D874086C-A9AC-4D77-A51A-F476D0D9D841}"/>
              </a:ext>
            </a:extLst>
          </p:cNvPr>
          <p:cNvSpPr>
            <a:spLocks noGrp="1"/>
          </p:cNvSpPr>
          <p:nvPr>
            <p:ph idx="1"/>
          </p:nvPr>
        </p:nvSpPr>
        <p:spPr/>
        <p:txBody>
          <a:bodyPr vert="horz" lIns="91440" tIns="45720" rIns="91440" bIns="45720" rtlCol="0" anchor="t">
            <a:normAutofit/>
          </a:bodyPr>
          <a:lstStyle/>
          <a:p>
            <a:r>
              <a:rPr lang="en-US"/>
              <a:t>This course presents a unique opportunity for students who are ready to compete and excel at the highest level of competition possible.</a:t>
            </a:r>
          </a:p>
          <a:p>
            <a:r>
              <a:rPr lang="en-US"/>
              <a:t>Students will be given the opportunity to train during the school day.</a:t>
            </a:r>
          </a:p>
          <a:p>
            <a:r>
              <a:rPr lang="en-US"/>
              <a:t>Students work on strength and conditioning targeted to improve their skills, performance and fitness level.</a:t>
            </a:r>
          </a:p>
          <a:p>
            <a:r>
              <a:rPr lang="en-US"/>
              <a:t>Students engage in athlete-centered learning outcomes and leadership opportunities.</a:t>
            </a:r>
          </a:p>
          <a:p>
            <a:r>
              <a:rPr lang="en-US"/>
              <a:t>Students commit to high-volume and high-intensity training throughout the school year that focuses on mind-body connection.</a:t>
            </a:r>
          </a:p>
        </p:txBody>
      </p:sp>
      <p:pic>
        <p:nvPicPr>
          <p:cNvPr id="6" name="Picture 5" descr="cid:image001.png@01D69024.AD2C1CA0">
            <a:extLst>
              <a:ext uri="{FF2B5EF4-FFF2-40B4-BE49-F238E27FC236}">
                <a16:creationId xmlns:a16="http://schemas.microsoft.com/office/drawing/2014/main" id="{BD8DEB0B-1C04-4EFF-94D7-899875CA3A74}"/>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740903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8CA63-1A41-4D77-8F95-6A54AD9A0560}"/>
              </a:ext>
            </a:extLst>
          </p:cNvPr>
          <p:cNvSpPr>
            <a:spLocks noGrp="1"/>
          </p:cNvSpPr>
          <p:nvPr>
            <p:ph type="title"/>
          </p:nvPr>
        </p:nvSpPr>
        <p:spPr/>
        <p:txBody>
          <a:bodyPr/>
          <a:lstStyle/>
          <a:p>
            <a:r>
              <a:rPr lang="en-US"/>
              <a:t>Ur accelerated courses</a:t>
            </a:r>
          </a:p>
        </p:txBody>
      </p:sp>
      <p:sp>
        <p:nvSpPr>
          <p:cNvPr id="3" name="Content Placeholder 2">
            <a:extLst>
              <a:ext uri="{FF2B5EF4-FFF2-40B4-BE49-F238E27FC236}">
                <a16:creationId xmlns:a16="http://schemas.microsoft.com/office/drawing/2014/main" id="{2E37FBF8-1D85-476B-9B52-925F858C7C19}"/>
              </a:ext>
            </a:extLst>
          </p:cNvPr>
          <p:cNvSpPr>
            <a:spLocks noGrp="1"/>
          </p:cNvSpPr>
          <p:nvPr>
            <p:ph idx="1"/>
          </p:nvPr>
        </p:nvSpPr>
        <p:spPr/>
        <p:txBody>
          <a:bodyPr vert="horz" lIns="91440" tIns="45720" rIns="91440" bIns="45720" rtlCol="0" anchor="t">
            <a:normAutofit/>
          </a:bodyPr>
          <a:lstStyle/>
          <a:p>
            <a:r>
              <a:rPr lang="en-US"/>
              <a:t>The U of R High School Accelerated program provides students with the opportunity to receive both a high school credit </a:t>
            </a:r>
            <a:r>
              <a:rPr lang="en-US" b="1"/>
              <a:t>and</a:t>
            </a:r>
            <a:r>
              <a:rPr lang="en-US"/>
              <a:t> a university credit for each course that is successfully completed.</a:t>
            </a:r>
          </a:p>
          <a:p>
            <a:r>
              <a:rPr lang="en-US"/>
              <a:t>Course offerings vary. Typical course offerings include:</a:t>
            </a:r>
          </a:p>
          <a:p>
            <a:pPr lvl="1"/>
            <a:r>
              <a:rPr lang="en-US"/>
              <a:t>English 100</a:t>
            </a:r>
          </a:p>
          <a:p>
            <a:pPr lvl="1"/>
            <a:r>
              <a:rPr lang="en-US"/>
              <a:t>Anthropology 100</a:t>
            </a:r>
          </a:p>
          <a:p>
            <a:pPr lvl="1"/>
            <a:r>
              <a:rPr lang="en-US"/>
              <a:t>Art 220 </a:t>
            </a:r>
          </a:p>
          <a:p>
            <a:pPr lvl="1"/>
            <a:r>
              <a:rPr lang="en-US"/>
              <a:t>Business 100</a:t>
            </a:r>
          </a:p>
          <a:p>
            <a:pPr lvl="1"/>
            <a:r>
              <a:rPr lang="en-US"/>
              <a:t>Indigenous Studies 100</a:t>
            </a:r>
          </a:p>
          <a:p>
            <a:r>
              <a:rPr lang="en-US">
                <a:ea typeface="+mn-lt"/>
                <a:cs typeface="+mn-lt"/>
              </a:rPr>
              <a:t>Standard tuition and registration fees apply.</a:t>
            </a:r>
          </a:p>
          <a:p>
            <a:r>
              <a:rPr lang="en-US">
                <a:ea typeface="+mn-lt"/>
                <a:cs typeface="+mn-lt"/>
              </a:rPr>
              <a:t> Students interested in this option should see Student Services.</a:t>
            </a:r>
          </a:p>
          <a:p>
            <a:pPr lvl="1"/>
            <a:endParaRPr lang="en-US" b="1">
              <a:ea typeface="+mn-lt"/>
              <a:cs typeface="+mn-lt"/>
            </a:endParaRPr>
          </a:p>
          <a:p>
            <a:pPr marL="228600" lvl="1" indent="0">
              <a:buNone/>
            </a:pPr>
            <a:endParaRPr lang="en-US">
              <a:ea typeface="+mn-lt"/>
              <a:cs typeface="+mn-lt"/>
            </a:endParaRPr>
          </a:p>
        </p:txBody>
      </p:sp>
      <p:pic>
        <p:nvPicPr>
          <p:cNvPr id="6" name="Picture 5" descr="cid:image001.png@01D69024.AD2C1CA0">
            <a:extLst>
              <a:ext uri="{FF2B5EF4-FFF2-40B4-BE49-F238E27FC236}">
                <a16:creationId xmlns:a16="http://schemas.microsoft.com/office/drawing/2014/main" id="{2BAA1765-6CEF-4999-B377-361801B3BA21}"/>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2255576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E69A-84DC-4AA8-AC05-83BA77A66810}"/>
              </a:ext>
            </a:extLst>
          </p:cNvPr>
          <p:cNvSpPr>
            <a:spLocks noGrp="1"/>
          </p:cNvSpPr>
          <p:nvPr>
            <p:ph type="title"/>
          </p:nvPr>
        </p:nvSpPr>
        <p:spPr/>
        <p:txBody>
          <a:bodyPr/>
          <a:lstStyle/>
          <a:p>
            <a:r>
              <a:rPr lang="en-US"/>
              <a:t>magnet courses</a:t>
            </a:r>
          </a:p>
        </p:txBody>
      </p:sp>
      <p:sp>
        <p:nvSpPr>
          <p:cNvPr id="3" name="Content Placeholder 2">
            <a:extLst>
              <a:ext uri="{FF2B5EF4-FFF2-40B4-BE49-F238E27FC236}">
                <a16:creationId xmlns:a16="http://schemas.microsoft.com/office/drawing/2014/main" id="{5CD08AE7-5057-4AA1-A852-77AC8A41DA77}"/>
              </a:ext>
            </a:extLst>
          </p:cNvPr>
          <p:cNvSpPr>
            <a:spLocks noGrp="1"/>
          </p:cNvSpPr>
          <p:nvPr>
            <p:ph idx="1"/>
          </p:nvPr>
        </p:nvSpPr>
        <p:spPr>
          <a:xfrm>
            <a:off x="6596558" y="547095"/>
            <a:ext cx="4663321" cy="5311446"/>
          </a:xfrm>
        </p:spPr>
        <p:txBody>
          <a:bodyPr vert="horz" lIns="91440" tIns="45720" rIns="91440" bIns="45720" rtlCol="0" anchor="t">
            <a:normAutofit fontScale="77500" lnSpcReduction="20000"/>
          </a:bodyPr>
          <a:lstStyle/>
          <a:p>
            <a:pPr marL="0" indent="0">
              <a:buNone/>
            </a:pPr>
            <a:r>
              <a:rPr lang="en-US"/>
              <a:t>Students can take magnet courses within Regina Catholic Schools. </a:t>
            </a:r>
          </a:p>
          <a:p>
            <a:pPr marL="0" indent="0">
              <a:buNone/>
            </a:pPr>
            <a:r>
              <a:rPr lang="en-US" b="1"/>
              <a:t>Miller High School</a:t>
            </a:r>
          </a:p>
          <a:p>
            <a:pPr marL="0" indent="0">
              <a:buNone/>
            </a:pPr>
            <a:r>
              <a:rPr lang="en-US"/>
              <a:t>Commercial Cooking 10/20/30</a:t>
            </a:r>
          </a:p>
          <a:p>
            <a:pPr marL="0" indent="0">
              <a:buNone/>
            </a:pPr>
            <a:r>
              <a:rPr lang="en-US"/>
              <a:t>Construction 10/20/30</a:t>
            </a:r>
          </a:p>
          <a:p>
            <a:pPr marL="0" indent="0">
              <a:buNone/>
            </a:pPr>
            <a:r>
              <a:rPr lang="en-US"/>
              <a:t>Cosmetology 10/20/30</a:t>
            </a:r>
          </a:p>
          <a:p>
            <a:pPr marL="0" indent="0">
              <a:buNone/>
            </a:pPr>
            <a:r>
              <a:rPr lang="en-US"/>
              <a:t>Mechanics 10/20/A30/B30</a:t>
            </a:r>
          </a:p>
          <a:p>
            <a:pPr marL="0" indent="0">
              <a:buNone/>
            </a:pPr>
            <a:r>
              <a:rPr lang="en-US"/>
              <a:t>Welding 10/20/30</a:t>
            </a:r>
          </a:p>
          <a:p>
            <a:pPr marL="0" indent="0">
              <a:buNone/>
            </a:pPr>
            <a:r>
              <a:rPr lang="en-US"/>
              <a:t>Advanced Baking 30</a:t>
            </a:r>
          </a:p>
          <a:p>
            <a:pPr>
              <a:buNone/>
            </a:pPr>
            <a:r>
              <a:rPr lang="en-US" i="1"/>
              <a:t>**Students may be scheduled for a half day, and are responsible for their own transportation</a:t>
            </a:r>
            <a:endParaRPr lang="en-US">
              <a:ea typeface="+mn-lt"/>
              <a:cs typeface="+mn-lt"/>
            </a:endParaRPr>
          </a:p>
          <a:p>
            <a:pPr marL="0" indent="0">
              <a:buNone/>
            </a:pPr>
            <a:endParaRPr lang="en-US"/>
          </a:p>
          <a:p>
            <a:pPr marL="0" indent="0">
              <a:buNone/>
            </a:pPr>
            <a:r>
              <a:rPr lang="en-US" b="1"/>
              <a:t>Michael A. Riffel High School</a:t>
            </a:r>
          </a:p>
          <a:p>
            <a:pPr marL="0" indent="0">
              <a:buNone/>
            </a:pPr>
            <a:r>
              <a:rPr lang="en-US"/>
              <a:t>Energy &amp; Mining 20/30</a:t>
            </a:r>
          </a:p>
          <a:p>
            <a:pPr marL="0" indent="0">
              <a:buNone/>
            </a:pPr>
            <a:r>
              <a:rPr lang="en-US"/>
              <a:t>Emergency Services 20/30</a:t>
            </a:r>
          </a:p>
          <a:p>
            <a:pPr marL="0" indent="0">
              <a:buNone/>
            </a:pPr>
            <a:endParaRPr lang="en-US"/>
          </a:p>
          <a:p>
            <a:pPr marL="0" indent="0">
              <a:buNone/>
            </a:pPr>
            <a:r>
              <a:rPr lang="en-US"/>
              <a:t>Please contact Student Services if this is a program of interest.</a:t>
            </a:r>
          </a:p>
        </p:txBody>
      </p:sp>
      <p:pic>
        <p:nvPicPr>
          <p:cNvPr id="6" name="Picture 5" descr="cid:image001.png@01D69024.AD2C1CA0">
            <a:extLst>
              <a:ext uri="{FF2B5EF4-FFF2-40B4-BE49-F238E27FC236}">
                <a16:creationId xmlns:a16="http://schemas.microsoft.com/office/drawing/2014/main" id="{D48F39E3-3C1B-4AAF-9976-40F5BB733A37}"/>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350918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6740-1C12-489C-BFBF-4BA8C86D4DE0}"/>
              </a:ext>
            </a:extLst>
          </p:cNvPr>
          <p:cNvSpPr>
            <a:spLocks noGrp="1"/>
          </p:cNvSpPr>
          <p:nvPr>
            <p:ph type="title"/>
          </p:nvPr>
        </p:nvSpPr>
        <p:spPr/>
        <p:txBody>
          <a:bodyPr>
            <a:normAutofit fontScale="90000"/>
          </a:bodyPr>
          <a:lstStyle/>
          <a:p>
            <a:r>
              <a:rPr lang="en-US"/>
              <a:t>Trades and Skills Construction apprenticeship program (TASCAP)</a:t>
            </a:r>
          </a:p>
        </p:txBody>
      </p:sp>
      <p:sp>
        <p:nvSpPr>
          <p:cNvPr id="3" name="Content Placeholder 2">
            <a:extLst>
              <a:ext uri="{FF2B5EF4-FFF2-40B4-BE49-F238E27FC236}">
                <a16:creationId xmlns:a16="http://schemas.microsoft.com/office/drawing/2014/main" id="{1654AC5F-3BF6-4E3B-B11C-D0A3D1102399}"/>
              </a:ext>
            </a:extLst>
          </p:cNvPr>
          <p:cNvSpPr>
            <a:spLocks noGrp="1"/>
          </p:cNvSpPr>
          <p:nvPr>
            <p:ph idx="1"/>
          </p:nvPr>
        </p:nvSpPr>
        <p:spPr/>
        <p:txBody>
          <a:bodyPr vert="horz" lIns="91440" tIns="45720" rIns="91440" bIns="45720" rtlCol="0" anchor="t">
            <a:normAutofit/>
          </a:bodyPr>
          <a:lstStyle/>
          <a:p>
            <a:r>
              <a:rPr lang="en-US">
                <a:ea typeface="+mn-lt"/>
                <a:cs typeface="+mn-lt"/>
              </a:rPr>
              <a:t>The Trades and Skills Construction Apprenticeship Program (TASCAP) gives grades 11 and 12 students the opportunity to spend a semester on the Habitat for Humanity Regina build site. </a:t>
            </a:r>
            <a:endParaRPr lang="en-US"/>
          </a:p>
          <a:p>
            <a:r>
              <a:rPr lang="en-US">
                <a:ea typeface="+mn-lt"/>
                <a:cs typeface="+mn-lt"/>
              </a:rPr>
              <a:t>Students learn new skills and give back to their community by building homes for local families,</a:t>
            </a:r>
          </a:p>
          <a:p>
            <a:r>
              <a:rPr lang="en-US">
                <a:ea typeface="+mn-lt"/>
                <a:cs typeface="+mn-lt"/>
              </a:rPr>
              <a:t>Participants commit to one full-time semester on build site.</a:t>
            </a:r>
          </a:p>
          <a:p>
            <a:r>
              <a:rPr lang="en-US">
                <a:ea typeface="+mn-lt"/>
                <a:cs typeface="+mn-lt"/>
              </a:rPr>
              <a:t>Students earn </a:t>
            </a:r>
            <a:r>
              <a:rPr lang="en-US" b="1">
                <a:ea typeface="+mn-lt"/>
                <a:cs typeface="+mn-lt"/>
              </a:rPr>
              <a:t>500 apprenticeship hours and  5 high school credits.</a:t>
            </a:r>
            <a:endParaRPr lang="en-US">
              <a:ea typeface="+mn-lt"/>
              <a:cs typeface="+mn-lt"/>
            </a:endParaRPr>
          </a:p>
          <a:p>
            <a:endParaRPr lang="en-US">
              <a:ea typeface="+mn-lt"/>
              <a:cs typeface="+mn-lt"/>
            </a:endParaRPr>
          </a:p>
          <a:p>
            <a:endParaRPr lang="en-US">
              <a:ea typeface="+mn-lt"/>
              <a:cs typeface="+mn-lt"/>
            </a:endParaRPr>
          </a:p>
        </p:txBody>
      </p:sp>
      <p:pic>
        <p:nvPicPr>
          <p:cNvPr id="6" name="Picture 5" descr="cid:image001.png@01D69024.AD2C1CA0">
            <a:extLst>
              <a:ext uri="{FF2B5EF4-FFF2-40B4-BE49-F238E27FC236}">
                <a16:creationId xmlns:a16="http://schemas.microsoft.com/office/drawing/2014/main" id="{08E41451-7F19-4EDA-A80C-0F0BD5381886}"/>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1249142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42BD-9D10-443B-AE7B-CC9EB19AB0C2}"/>
              </a:ext>
            </a:extLst>
          </p:cNvPr>
          <p:cNvSpPr>
            <a:spLocks noGrp="1"/>
          </p:cNvSpPr>
          <p:nvPr>
            <p:ph type="title"/>
          </p:nvPr>
        </p:nvSpPr>
        <p:spPr>
          <a:xfrm>
            <a:off x="2188206" y="417339"/>
            <a:ext cx="7729728" cy="1188720"/>
          </a:xfrm>
        </p:spPr>
        <p:txBody>
          <a:bodyPr/>
          <a:lstStyle/>
          <a:p>
            <a:r>
              <a:rPr lang="en-US"/>
              <a:t>Learning online opportunities</a:t>
            </a:r>
            <a:br>
              <a:rPr lang="en-US"/>
            </a:br>
            <a:r>
              <a:rPr lang="en-US" sz="1700"/>
              <a:t>(Offerings subject to change)</a:t>
            </a:r>
          </a:p>
        </p:txBody>
      </p:sp>
      <p:graphicFrame>
        <p:nvGraphicFramePr>
          <p:cNvPr id="5" name="Table 5">
            <a:extLst>
              <a:ext uri="{FF2B5EF4-FFF2-40B4-BE49-F238E27FC236}">
                <a16:creationId xmlns:a16="http://schemas.microsoft.com/office/drawing/2014/main" id="{59380B5C-90CB-47B1-8AE3-4C0B2106704F}"/>
              </a:ext>
            </a:extLst>
          </p:cNvPr>
          <p:cNvGraphicFramePr>
            <a:graphicFrameLocks noGrp="1"/>
          </p:cNvGraphicFramePr>
          <p:nvPr>
            <p:ph idx="1"/>
            <p:extLst>
              <p:ext uri="{D42A27DB-BD31-4B8C-83A1-F6EECF244321}">
                <p14:modId xmlns:p14="http://schemas.microsoft.com/office/powerpoint/2010/main" val="667060492"/>
              </p:ext>
            </p:extLst>
          </p:nvPr>
        </p:nvGraphicFramePr>
        <p:xfrm>
          <a:off x="1433371" y="1717183"/>
          <a:ext cx="8994105" cy="5029200"/>
        </p:xfrm>
        <a:graphic>
          <a:graphicData uri="http://schemas.openxmlformats.org/drawingml/2006/table">
            <a:tbl>
              <a:tblPr firstRow="1" bandRow="1">
                <a:tableStyleId>{21E4AEA4-8DFA-4A89-87EB-49C32662AFE0}</a:tableStyleId>
              </a:tblPr>
              <a:tblGrid>
                <a:gridCol w="2998035">
                  <a:extLst>
                    <a:ext uri="{9D8B030D-6E8A-4147-A177-3AD203B41FA5}">
                      <a16:colId xmlns:a16="http://schemas.microsoft.com/office/drawing/2014/main" val="3865039799"/>
                    </a:ext>
                  </a:extLst>
                </a:gridCol>
                <a:gridCol w="2998035">
                  <a:extLst>
                    <a:ext uri="{9D8B030D-6E8A-4147-A177-3AD203B41FA5}">
                      <a16:colId xmlns:a16="http://schemas.microsoft.com/office/drawing/2014/main" val="3809478512"/>
                    </a:ext>
                  </a:extLst>
                </a:gridCol>
                <a:gridCol w="2998035">
                  <a:extLst>
                    <a:ext uri="{9D8B030D-6E8A-4147-A177-3AD203B41FA5}">
                      <a16:colId xmlns:a16="http://schemas.microsoft.com/office/drawing/2014/main" val="2060929448"/>
                    </a:ext>
                  </a:extLst>
                </a:gridCol>
              </a:tblGrid>
              <a:tr h="320663">
                <a:tc>
                  <a:txBody>
                    <a:bodyPr/>
                    <a:lstStyle/>
                    <a:p>
                      <a:pPr algn="ctr"/>
                      <a:r>
                        <a:rPr lang="en-US" sz="1600"/>
                        <a:t>Grade 10</a:t>
                      </a:r>
                    </a:p>
                  </a:txBody>
                  <a:tcPr/>
                </a:tc>
                <a:tc>
                  <a:txBody>
                    <a:bodyPr/>
                    <a:lstStyle/>
                    <a:p>
                      <a:pPr algn="ctr"/>
                      <a:r>
                        <a:rPr lang="en-US" sz="1600"/>
                        <a:t>Grade 11</a:t>
                      </a:r>
                    </a:p>
                  </a:txBody>
                  <a:tcPr/>
                </a:tc>
                <a:tc>
                  <a:txBody>
                    <a:bodyPr/>
                    <a:lstStyle/>
                    <a:p>
                      <a:pPr algn="ctr"/>
                      <a:r>
                        <a:rPr lang="en-US" sz="1600"/>
                        <a:t>Grade 12</a:t>
                      </a:r>
                    </a:p>
                  </a:txBody>
                  <a:tcPr/>
                </a:tc>
                <a:extLst>
                  <a:ext uri="{0D108BD9-81ED-4DB2-BD59-A6C34878D82A}">
                    <a16:rowId xmlns:a16="http://schemas.microsoft.com/office/drawing/2014/main" val="3905943457"/>
                  </a:ext>
                </a:extLst>
              </a:tr>
              <a:tr h="320663">
                <a:tc>
                  <a:txBody>
                    <a:bodyPr/>
                    <a:lstStyle/>
                    <a:p>
                      <a:r>
                        <a:rPr lang="en-US" sz="1600"/>
                        <a:t>ELA A 10</a:t>
                      </a:r>
                    </a:p>
                  </a:txBody>
                  <a:tcPr/>
                </a:tc>
                <a:tc>
                  <a:txBody>
                    <a:bodyPr/>
                    <a:lstStyle/>
                    <a:p>
                      <a:r>
                        <a:rPr lang="en-US" sz="1600"/>
                        <a:t>ELA 20</a:t>
                      </a:r>
                    </a:p>
                  </a:txBody>
                  <a:tcPr/>
                </a:tc>
                <a:tc>
                  <a:txBody>
                    <a:bodyPr/>
                    <a:lstStyle/>
                    <a:p>
                      <a:r>
                        <a:rPr lang="en-US" sz="1600"/>
                        <a:t>ELA A30</a:t>
                      </a:r>
                    </a:p>
                  </a:txBody>
                  <a:tcPr/>
                </a:tc>
                <a:extLst>
                  <a:ext uri="{0D108BD9-81ED-4DB2-BD59-A6C34878D82A}">
                    <a16:rowId xmlns:a16="http://schemas.microsoft.com/office/drawing/2014/main" val="2956556191"/>
                  </a:ext>
                </a:extLst>
              </a:tr>
              <a:tr h="320663">
                <a:tc>
                  <a:txBody>
                    <a:bodyPr/>
                    <a:lstStyle/>
                    <a:p>
                      <a:r>
                        <a:rPr lang="en-US" sz="1600"/>
                        <a:t>ELA B 10</a:t>
                      </a:r>
                    </a:p>
                  </a:txBody>
                  <a:tcPr/>
                </a:tc>
                <a:tc>
                  <a:txBody>
                    <a:bodyPr/>
                    <a:lstStyle/>
                    <a:p>
                      <a:pPr lvl="0">
                        <a:buNone/>
                      </a:pPr>
                      <a:r>
                        <a:rPr lang="en-US" sz="1600"/>
                        <a:t>W/A Math 20</a:t>
                      </a:r>
                    </a:p>
                  </a:txBody>
                  <a:tcPr/>
                </a:tc>
                <a:tc>
                  <a:txBody>
                    <a:bodyPr/>
                    <a:lstStyle/>
                    <a:p>
                      <a:r>
                        <a:rPr lang="en-US" sz="1600"/>
                        <a:t>ELA B30</a:t>
                      </a:r>
                    </a:p>
                  </a:txBody>
                  <a:tcPr/>
                </a:tc>
                <a:extLst>
                  <a:ext uri="{0D108BD9-81ED-4DB2-BD59-A6C34878D82A}">
                    <a16:rowId xmlns:a16="http://schemas.microsoft.com/office/drawing/2014/main" val="139628548"/>
                  </a:ext>
                </a:extLst>
              </a:tr>
              <a:tr h="320663">
                <a:tc>
                  <a:txBody>
                    <a:bodyPr/>
                    <a:lstStyle/>
                    <a:p>
                      <a:r>
                        <a:rPr lang="en-US" sz="1600"/>
                        <a:t>W/A Math 10</a:t>
                      </a:r>
                    </a:p>
                  </a:txBody>
                  <a:tcPr/>
                </a:tc>
                <a:tc>
                  <a:txBody>
                    <a:bodyPr/>
                    <a:lstStyle/>
                    <a:p>
                      <a:pPr lvl="0">
                        <a:buNone/>
                      </a:pPr>
                      <a:r>
                        <a:rPr lang="en-US" sz="1600"/>
                        <a:t>Foundations Math 20</a:t>
                      </a:r>
                    </a:p>
                  </a:txBody>
                  <a:tcPr/>
                </a:tc>
                <a:tc>
                  <a:txBody>
                    <a:bodyPr/>
                    <a:lstStyle/>
                    <a:p>
                      <a:r>
                        <a:rPr lang="en-US" sz="1600"/>
                        <a:t>W/A Math 30</a:t>
                      </a:r>
                    </a:p>
                  </a:txBody>
                  <a:tcPr/>
                </a:tc>
                <a:extLst>
                  <a:ext uri="{0D108BD9-81ED-4DB2-BD59-A6C34878D82A}">
                    <a16:rowId xmlns:a16="http://schemas.microsoft.com/office/drawing/2014/main" val="2036571937"/>
                  </a:ext>
                </a:extLst>
              </a:tr>
              <a:tr h="320663">
                <a:tc>
                  <a:txBody>
                    <a:bodyPr/>
                    <a:lstStyle/>
                    <a:p>
                      <a:r>
                        <a:rPr lang="en-US" sz="1600"/>
                        <a:t>F/P Math 10</a:t>
                      </a:r>
                    </a:p>
                  </a:txBody>
                  <a:tcPr/>
                </a:tc>
                <a:tc>
                  <a:txBody>
                    <a:bodyPr/>
                    <a:lstStyle/>
                    <a:p>
                      <a:pPr lvl="0">
                        <a:buNone/>
                      </a:pPr>
                      <a:r>
                        <a:rPr lang="en-US" sz="1600"/>
                        <a:t>Pre-Calc Math 20</a:t>
                      </a:r>
                    </a:p>
                  </a:txBody>
                  <a:tcPr/>
                </a:tc>
                <a:tc>
                  <a:txBody>
                    <a:bodyPr/>
                    <a:lstStyle/>
                    <a:p>
                      <a:r>
                        <a:rPr lang="en-US" sz="1600"/>
                        <a:t>Foundations Math 30</a:t>
                      </a:r>
                    </a:p>
                  </a:txBody>
                  <a:tcPr/>
                </a:tc>
                <a:extLst>
                  <a:ext uri="{0D108BD9-81ED-4DB2-BD59-A6C34878D82A}">
                    <a16:rowId xmlns:a16="http://schemas.microsoft.com/office/drawing/2014/main" val="240154700"/>
                  </a:ext>
                </a:extLst>
              </a:tr>
              <a:tr h="320663">
                <a:tc>
                  <a:txBody>
                    <a:bodyPr/>
                    <a:lstStyle/>
                    <a:p>
                      <a:r>
                        <a:rPr lang="en-US" sz="1600"/>
                        <a:t>Science 10</a:t>
                      </a:r>
                    </a:p>
                  </a:txBody>
                  <a:tcPr/>
                </a:tc>
                <a:tc>
                  <a:txBody>
                    <a:bodyPr/>
                    <a:lstStyle/>
                    <a:p>
                      <a:pPr lvl="0">
                        <a:buNone/>
                      </a:pPr>
                      <a:r>
                        <a:rPr lang="en-US" sz="1600"/>
                        <a:t>Env. Sci. 20</a:t>
                      </a:r>
                    </a:p>
                  </a:txBody>
                  <a:tcPr/>
                </a:tc>
                <a:tc>
                  <a:txBody>
                    <a:bodyPr/>
                    <a:lstStyle/>
                    <a:p>
                      <a:r>
                        <a:rPr lang="en-US" sz="1600"/>
                        <a:t>Pre-Calc Math 30</a:t>
                      </a:r>
                    </a:p>
                  </a:txBody>
                  <a:tcPr/>
                </a:tc>
                <a:extLst>
                  <a:ext uri="{0D108BD9-81ED-4DB2-BD59-A6C34878D82A}">
                    <a16:rowId xmlns:a16="http://schemas.microsoft.com/office/drawing/2014/main" val="2750211038"/>
                  </a:ext>
                </a:extLst>
              </a:tr>
              <a:tr h="320663">
                <a:tc>
                  <a:txBody>
                    <a:bodyPr/>
                    <a:lstStyle/>
                    <a:p>
                      <a:r>
                        <a:rPr lang="en-US" sz="1600"/>
                        <a:t>History 10</a:t>
                      </a:r>
                    </a:p>
                  </a:txBody>
                  <a:tcPr/>
                </a:tc>
                <a:tc>
                  <a:txBody>
                    <a:bodyPr/>
                    <a:lstStyle/>
                    <a:p>
                      <a:pPr lvl="0">
                        <a:buNone/>
                      </a:pPr>
                      <a:r>
                        <a:rPr lang="en-US" sz="1600"/>
                        <a:t>Health Sci. 20</a:t>
                      </a:r>
                    </a:p>
                  </a:txBody>
                  <a:tcPr/>
                </a:tc>
                <a:tc>
                  <a:txBody>
                    <a:bodyPr/>
                    <a:lstStyle/>
                    <a:p>
                      <a:r>
                        <a:rPr lang="en-US" sz="1600"/>
                        <a:t>Chemistry 30</a:t>
                      </a:r>
                    </a:p>
                  </a:txBody>
                  <a:tcPr/>
                </a:tc>
                <a:extLst>
                  <a:ext uri="{0D108BD9-81ED-4DB2-BD59-A6C34878D82A}">
                    <a16:rowId xmlns:a16="http://schemas.microsoft.com/office/drawing/2014/main" val="131887158"/>
                  </a:ext>
                </a:extLst>
              </a:tr>
              <a:tr h="320663">
                <a:tc>
                  <a:txBody>
                    <a:bodyPr/>
                    <a:lstStyle/>
                    <a:p>
                      <a:r>
                        <a:rPr lang="en-US" sz="1600"/>
                        <a:t>French 10</a:t>
                      </a:r>
                    </a:p>
                  </a:txBody>
                  <a:tcPr/>
                </a:tc>
                <a:tc>
                  <a:txBody>
                    <a:bodyPr/>
                    <a:lstStyle/>
                    <a:p>
                      <a:pPr lvl="0">
                        <a:buNone/>
                      </a:pPr>
                      <a:r>
                        <a:rPr lang="en-US" sz="1600"/>
                        <a:t>Comp. Sci. 20</a:t>
                      </a:r>
                    </a:p>
                  </a:txBody>
                  <a:tcPr/>
                </a:tc>
                <a:tc>
                  <a:txBody>
                    <a:bodyPr/>
                    <a:lstStyle/>
                    <a:p>
                      <a:r>
                        <a:rPr lang="en-US" sz="1600"/>
                        <a:t>Physics 30</a:t>
                      </a:r>
                    </a:p>
                  </a:txBody>
                  <a:tcPr/>
                </a:tc>
                <a:extLst>
                  <a:ext uri="{0D108BD9-81ED-4DB2-BD59-A6C34878D82A}">
                    <a16:rowId xmlns:a16="http://schemas.microsoft.com/office/drawing/2014/main" val="1949377263"/>
                  </a:ext>
                </a:extLst>
              </a:tr>
              <a:tr h="320663">
                <a:tc>
                  <a:txBody>
                    <a:bodyPr/>
                    <a:lstStyle/>
                    <a:p>
                      <a:pPr lvl="0">
                        <a:buNone/>
                      </a:pPr>
                      <a:r>
                        <a:rPr lang="en-US" sz="1600"/>
                        <a:t>Comm. Media 10</a:t>
                      </a:r>
                    </a:p>
                  </a:txBody>
                  <a:tcPr/>
                </a:tc>
                <a:tc>
                  <a:txBody>
                    <a:bodyPr/>
                    <a:lstStyle/>
                    <a:p>
                      <a:pPr lvl="0">
                        <a:buNone/>
                      </a:pPr>
                      <a:r>
                        <a:rPr lang="en-US" sz="1600"/>
                        <a:t>Physical Sci. 20</a:t>
                      </a:r>
                    </a:p>
                  </a:txBody>
                  <a:tcPr/>
                </a:tc>
                <a:tc>
                  <a:txBody>
                    <a:bodyPr/>
                    <a:lstStyle/>
                    <a:p>
                      <a:pPr lvl="0">
                        <a:buNone/>
                      </a:pPr>
                      <a:r>
                        <a:rPr lang="en-US" sz="1600"/>
                        <a:t>Computer Science 30</a:t>
                      </a:r>
                      <a:endParaRPr lang="en-US"/>
                    </a:p>
                  </a:txBody>
                  <a:tcPr/>
                </a:tc>
                <a:extLst>
                  <a:ext uri="{0D108BD9-81ED-4DB2-BD59-A6C34878D82A}">
                    <a16:rowId xmlns:a16="http://schemas.microsoft.com/office/drawing/2014/main" val="969389386"/>
                  </a:ext>
                </a:extLst>
              </a:tr>
              <a:tr h="320663">
                <a:tc>
                  <a:txBody>
                    <a:bodyPr/>
                    <a:lstStyle/>
                    <a:p>
                      <a:pPr lvl="0">
                        <a:buNone/>
                      </a:pPr>
                      <a:r>
                        <a:rPr lang="en-US" sz="1600"/>
                        <a:t>Robotics/Auto. 10</a:t>
                      </a:r>
                    </a:p>
                  </a:txBody>
                  <a:tcPr/>
                </a:tc>
                <a:tc>
                  <a:txBody>
                    <a:bodyPr/>
                    <a:lstStyle/>
                    <a:p>
                      <a:pPr lvl="0">
                        <a:buNone/>
                      </a:pPr>
                      <a:r>
                        <a:rPr lang="en-US" sz="1600"/>
                        <a:t>Psychology 20</a:t>
                      </a:r>
                    </a:p>
                  </a:txBody>
                  <a:tcPr/>
                </a:tc>
                <a:tc>
                  <a:txBody>
                    <a:bodyPr/>
                    <a:lstStyle/>
                    <a:p>
                      <a:pPr lvl="0">
                        <a:buNone/>
                      </a:pPr>
                      <a:r>
                        <a:rPr lang="en-US" sz="1600"/>
                        <a:t>Native Studies 30</a:t>
                      </a:r>
                    </a:p>
                  </a:txBody>
                  <a:tcPr/>
                </a:tc>
                <a:extLst>
                  <a:ext uri="{0D108BD9-81ED-4DB2-BD59-A6C34878D82A}">
                    <a16:rowId xmlns:a16="http://schemas.microsoft.com/office/drawing/2014/main" val="1181583144"/>
                  </a:ext>
                </a:extLst>
              </a:tr>
              <a:tr h="320663">
                <a:tc>
                  <a:txBody>
                    <a:bodyPr/>
                    <a:lstStyle/>
                    <a:p>
                      <a:pPr lvl="0">
                        <a:buNone/>
                      </a:pPr>
                      <a:r>
                        <a:rPr lang="en-US" sz="1600"/>
                        <a:t>Accounting 10</a:t>
                      </a:r>
                    </a:p>
                  </a:txBody>
                  <a:tcPr/>
                </a:tc>
                <a:tc>
                  <a:txBody>
                    <a:bodyPr/>
                    <a:lstStyle/>
                    <a:p>
                      <a:pPr lvl="0">
                        <a:buNone/>
                      </a:pPr>
                      <a:r>
                        <a:rPr lang="en-US" sz="1600"/>
                        <a:t>History 20</a:t>
                      </a:r>
                    </a:p>
                  </a:txBody>
                  <a:tcPr/>
                </a:tc>
                <a:tc>
                  <a:txBody>
                    <a:bodyPr/>
                    <a:lstStyle/>
                    <a:p>
                      <a:pPr lvl="0">
                        <a:buNone/>
                      </a:pPr>
                      <a:r>
                        <a:rPr lang="en-US" sz="1600"/>
                        <a:t>Law 30</a:t>
                      </a:r>
                    </a:p>
                  </a:txBody>
                  <a:tcPr/>
                </a:tc>
                <a:extLst>
                  <a:ext uri="{0D108BD9-81ED-4DB2-BD59-A6C34878D82A}">
                    <a16:rowId xmlns:a16="http://schemas.microsoft.com/office/drawing/2014/main" val="322932471"/>
                  </a:ext>
                </a:extLst>
              </a:tr>
              <a:tr h="320663">
                <a:tc>
                  <a:txBody>
                    <a:bodyPr/>
                    <a:lstStyle/>
                    <a:p>
                      <a:pPr lvl="0">
                        <a:buNone/>
                      </a:pPr>
                      <a:endParaRPr lang="en-US" sz="1600"/>
                    </a:p>
                  </a:txBody>
                  <a:tcPr/>
                </a:tc>
                <a:tc>
                  <a:txBody>
                    <a:bodyPr/>
                    <a:lstStyle/>
                    <a:p>
                      <a:pPr lvl="0">
                        <a:buNone/>
                      </a:pPr>
                      <a:r>
                        <a:rPr lang="en-US" sz="1600"/>
                        <a:t>Accounting 20</a:t>
                      </a:r>
                    </a:p>
                  </a:txBody>
                  <a:tcPr/>
                </a:tc>
                <a:tc>
                  <a:txBody>
                    <a:bodyPr/>
                    <a:lstStyle/>
                    <a:p>
                      <a:pPr lvl="0">
                        <a:buNone/>
                      </a:pPr>
                      <a:r>
                        <a:rPr lang="en-US" sz="1600"/>
                        <a:t>French 30</a:t>
                      </a:r>
                    </a:p>
                  </a:txBody>
                  <a:tcPr/>
                </a:tc>
                <a:extLst>
                  <a:ext uri="{0D108BD9-81ED-4DB2-BD59-A6C34878D82A}">
                    <a16:rowId xmlns:a16="http://schemas.microsoft.com/office/drawing/2014/main" val="2961675775"/>
                  </a:ext>
                </a:extLst>
              </a:tr>
              <a:tr h="320663">
                <a:tc>
                  <a:txBody>
                    <a:bodyPr/>
                    <a:lstStyle/>
                    <a:p>
                      <a:pPr lvl="0">
                        <a:buNone/>
                      </a:pPr>
                      <a:endParaRPr lang="en-US" sz="1600"/>
                    </a:p>
                  </a:txBody>
                  <a:tcPr/>
                </a:tc>
                <a:tc>
                  <a:txBody>
                    <a:bodyPr/>
                    <a:lstStyle/>
                    <a:p>
                      <a:pPr lvl="0">
                        <a:buNone/>
                      </a:pPr>
                      <a:r>
                        <a:rPr lang="en-US" sz="1600"/>
                        <a:t>Comm. Media 20</a:t>
                      </a:r>
                    </a:p>
                  </a:txBody>
                  <a:tcPr/>
                </a:tc>
                <a:tc>
                  <a:txBody>
                    <a:bodyPr/>
                    <a:lstStyle/>
                    <a:p>
                      <a:pPr lvl="0">
                        <a:buNone/>
                      </a:pPr>
                      <a:r>
                        <a:rPr lang="en-US" sz="1600"/>
                        <a:t>Comm. Media 30</a:t>
                      </a:r>
                    </a:p>
                  </a:txBody>
                  <a:tcPr/>
                </a:tc>
                <a:extLst>
                  <a:ext uri="{0D108BD9-81ED-4DB2-BD59-A6C34878D82A}">
                    <a16:rowId xmlns:a16="http://schemas.microsoft.com/office/drawing/2014/main" val="1845143064"/>
                  </a:ext>
                </a:extLst>
              </a:tr>
              <a:tr h="320663">
                <a:tc>
                  <a:txBody>
                    <a:bodyPr/>
                    <a:lstStyle/>
                    <a:p>
                      <a:pPr lvl="0">
                        <a:buNone/>
                      </a:pPr>
                      <a:endParaRPr lang="en-US" sz="1600"/>
                    </a:p>
                  </a:txBody>
                  <a:tcPr/>
                </a:tc>
                <a:tc>
                  <a:txBody>
                    <a:bodyPr/>
                    <a:lstStyle/>
                    <a:p>
                      <a:pPr lvl="0">
                        <a:buNone/>
                      </a:pPr>
                      <a:r>
                        <a:rPr lang="en-US" sz="1600"/>
                        <a:t>French 20</a:t>
                      </a:r>
                    </a:p>
                  </a:txBody>
                  <a:tcPr/>
                </a:tc>
                <a:tc>
                  <a:txBody>
                    <a:bodyPr/>
                    <a:lstStyle/>
                    <a:p>
                      <a:pPr lvl="0">
                        <a:buNone/>
                      </a:pPr>
                      <a:r>
                        <a:rPr lang="en-US" sz="1600"/>
                        <a:t>Life Transitions 30</a:t>
                      </a:r>
                    </a:p>
                  </a:txBody>
                  <a:tcPr/>
                </a:tc>
                <a:extLst>
                  <a:ext uri="{0D108BD9-81ED-4DB2-BD59-A6C34878D82A}">
                    <a16:rowId xmlns:a16="http://schemas.microsoft.com/office/drawing/2014/main" val="188915345"/>
                  </a:ext>
                </a:extLst>
              </a:tr>
              <a:tr h="320663">
                <a:tc>
                  <a:txBody>
                    <a:bodyPr/>
                    <a:lstStyle/>
                    <a:p>
                      <a:pPr lvl="0">
                        <a:buNone/>
                      </a:pPr>
                      <a:endParaRPr lang="en-US" sz="1600"/>
                    </a:p>
                  </a:txBody>
                  <a:tcPr/>
                </a:tc>
                <a:tc>
                  <a:txBody>
                    <a:bodyPr/>
                    <a:lstStyle/>
                    <a:p>
                      <a:pPr lvl="0">
                        <a:buNone/>
                      </a:pPr>
                      <a:r>
                        <a:rPr lang="en-US" sz="1600"/>
                        <a:t>Creative Writing 20</a:t>
                      </a:r>
                    </a:p>
                  </a:txBody>
                  <a:tcPr/>
                </a:tc>
                <a:tc>
                  <a:txBody>
                    <a:bodyPr/>
                    <a:lstStyle/>
                    <a:p>
                      <a:pPr lvl="0">
                        <a:buNone/>
                      </a:pPr>
                      <a:r>
                        <a:rPr lang="en-US" sz="1600"/>
                        <a:t>Robotics/Auto. 30</a:t>
                      </a:r>
                    </a:p>
                  </a:txBody>
                  <a:tcPr/>
                </a:tc>
                <a:extLst>
                  <a:ext uri="{0D108BD9-81ED-4DB2-BD59-A6C34878D82A}">
                    <a16:rowId xmlns:a16="http://schemas.microsoft.com/office/drawing/2014/main" val="3660368040"/>
                  </a:ext>
                </a:extLst>
              </a:tr>
            </a:tbl>
          </a:graphicData>
        </a:graphic>
      </p:graphicFrame>
      <p:pic>
        <p:nvPicPr>
          <p:cNvPr id="3" name="Picture 2" descr="cid:image001.png@01D69024.AD2C1CA0">
            <a:extLst>
              <a:ext uri="{FF2B5EF4-FFF2-40B4-BE49-F238E27FC236}">
                <a16:creationId xmlns:a16="http://schemas.microsoft.com/office/drawing/2014/main" id="{9C3BCF28-D1CF-4DA8-AB0F-03AD0F68B742}"/>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83313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9054-1F31-414B-9FB4-4570CC1110BC}"/>
              </a:ext>
            </a:extLst>
          </p:cNvPr>
          <p:cNvSpPr>
            <a:spLocks noGrp="1"/>
          </p:cNvSpPr>
          <p:nvPr>
            <p:ph type="title"/>
          </p:nvPr>
        </p:nvSpPr>
        <p:spPr/>
        <p:txBody>
          <a:bodyPr/>
          <a:lstStyle/>
          <a:p>
            <a:r>
              <a:rPr lang="en-US"/>
              <a:t>Registration process</a:t>
            </a:r>
          </a:p>
        </p:txBody>
      </p:sp>
      <p:sp>
        <p:nvSpPr>
          <p:cNvPr id="3" name="Content Placeholder 2">
            <a:extLst>
              <a:ext uri="{FF2B5EF4-FFF2-40B4-BE49-F238E27FC236}">
                <a16:creationId xmlns:a16="http://schemas.microsoft.com/office/drawing/2014/main" id="{53F4C96D-E651-4EF6-B489-E14C5BC8ACFC}"/>
              </a:ext>
            </a:extLst>
          </p:cNvPr>
          <p:cNvSpPr>
            <a:spLocks noGrp="1"/>
          </p:cNvSpPr>
          <p:nvPr>
            <p:ph idx="1"/>
          </p:nvPr>
        </p:nvSpPr>
        <p:spPr/>
        <p:txBody>
          <a:bodyPr vert="horz" lIns="91440" tIns="45720" rIns="91440" bIns="45720" rtlCol="0" anchor="t">
            <a:normAutofit lnSpcReduction="10000"/>
          </a:bodyPr>
          <a:lstStyle/>
          <a:p>
            <a:pPr marL="285750" indent="-285750"/>
            <a:r>
              <a:rPr lang="en-US"/>
              <a:t>Online registration through MSS (My School </a:t>
            </a:r>
            <a:r>
              <a:rPr lang="en-US" err="1"/>
              <a:t>Sask</a:t>
            </a:r>
            <a:r>
              <a:rPr lang="en-US"/>
              <a:t>) takes place from:</a:t>
            </a:r>
          </a:p>
          <a:p>
            <a:pPr marL="0" indent="0">
              <a:buNone/>
            </a:pPr>
            <a:endParaRPr lang="en-US">
              <a:highlight>
                <a:srgbClr val="FFFF00"/>
              </a:highlight>
            </a:endParaRPr>
          </a:p>
          <a:p>
            <a:pPr marL="0" indent="0" algn="ctr">
              <a:buNone/>
            </a:pPr>
            <a:r>
              <a:rPr lang="en-US" sz="3000" b="1"/>
              <a:t>March 1</a:t>
            </a:r>
            <a:r>
              <a:rPr lang="en-US" sz="3000" b="1" baseline="30000"/>
              <a:t>st</a:t>
            </a:r>
            <a:r>
              <a:rPr lang="en-US" sz="3000" b="1"/>
              <a:t>, 2023 – March 8</a:t>
            </a:r>
            <a:r>
              <a:rPr lang="en-US" sz="3000" b="1" baseline="30000"/>
              <a:t>th</a:t>
            </a:r>
            <a:r>
              <a:rPr lang="en-US" sz="3000" b="1"/>
              <a:t>, 2023</a:t>
            </a:r>
          </a:p>
          <a:p>
            <a:pPr marL="0" indent="0" algn="ctr">
              <a:buNone/>
            </a:pPr>
            <a:endParaRPr lang="en-US" sz="3000" b="1"/>
          </a:p>
          <a:p>
            <a:pPr marL="285750" indent="-285750"/>
            <a:r>
              <a:rPr lang="en-US"/>
              <a:t>Detailed instructions have been sent via email </a:t>
            </a:r>
            <a:r>
              <a:rPr lang="en-US" b="1"/>
              <a:t>and</a:t>
            </a:r>
            <a:r>
              <a:rPr lang="en-US"/>
              <a:t> can be found on Riffel website.</a:t>
            </a:r>
          </a:p>
          <a:p>
            <a:pPr marL="285750" indent="-285750"/>
            <a:r>
              <a:rPr lang="en-US"/>
              <a:t>Once courses have been selected, print off course verification for your records</a:t>
            </a:r>
          </a:p>
        </p:txBody>
      </p:sp>
      <p:pic>
        <p:nvPicPr>
          <p:cNvPr id="5" name="Picture 4" descr="cid:image001.png@01D69024.AD2C1CA0">
            <a:extLst>
              <a:ext uri="{FF2B5EF4-FFF2-40B4-BE49-F238E27FC236}">
                <a16:creationId xmlns:a16="http://schemas.microsoft.com/office/drawing/2014/main" id="{08FC3400-DEBA-44A5-A185-E0D1DF132EF2}"/>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2902288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4C96D-E651-4EF6-B489-E14C5BC8ACFC}"/>
              </a:ext>
            </a:extLst>
          </p:cNvPr>
          <p:cNvSpPr>
            <a:spLocks noGrp="1"/>
          </p:cNvSpPr>
          <p:nvPr>
            <p:ph idx="1"/>
          </p:nvPr>
        </p:nvSpPr>
        <p:spPr>
          <a:xfrm>
            <a:off x="293478" y="327017"/>
            <a:ext cx="7729728" cy="3101983"/>
          </a:xfrm>
        </p:spPr>
        <p:txBody>
          <a:bodyPr vert="horz" lIns="91440" tIns="45720" rIns="91440" bIns="45720" rtlCol="0" anchor="t">
            <a:normAutofit/>
          </a:bodyPr>
          <a:lstStyle/>
          <a:p>
            <a:pPr marL="285750" indent="-285750"/>
            <a:r>
              <a:rPr lang="en-US" b="1"/>
              <a:t>Step 1 – Log onto </a:t>
            </a:r>
            <a:r>
              <a:rPr lang="en-US" b="1" err="1"/>
              <a:t>MySchoolSask</a:t>
            </a:r>
            <a:endParaRPr lang="en-US" b="1"/>
          </a:p>
          <a:p>
            <a:pPr marL="285750" indent="-285750"/>
            <a:endParaRPr lang="en-US" b="1"/>
          </a:p>
        </p:txBody>
      </p:sp>
      <p:pic>
        <p:nvPicPr>
          <p:cNvPr id="5" name="Picture 4" descr="cid:image001.png@01D69024.AD2C1CA0">
            <a:extLst>
              <a:ext uri="{FF2B5EF4-FFF2-40B4-BE49-F238E27FC236}">
                <a16:creationId xmlns:a16="http://schemas.microsoft.com/office/drawing/2014/main" id="{08FC3400-DEBA-44A5-A185-E0D1DF132EF2}"/>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pic>
        <p:nvPicPr>
          <p:cNvPr id="10" name="Picture 9">
            <a:extLst>
              <a:ext uri="{FF2B5EF4-FFF2-40B4-BE49-F238E27FC236}">
                <a16:creationId xmlns:a16="http://schemas.microsoft.com/office/drawing/2014/main" id="{05233012-D5F9-8860-95D8-6EFAACFE8262}"/>
              </a:ext>
            </a:extLst>
          </p:cNvPr>
          <p:cNvPicPr>
            <a:picLocks noChangeAspect="1"/>
          </p:cNvPicPr>
          <p:nvPr/>
        </p:nvPicPr>
        <p:blipFill>
          <a:blip r:embed="rId4"/>
          <a:stretch>
            <a:fillRect/>
          </a:stretch>
        </p:blipFill>
        <p:spPr>
          <a:xfrm>
            <a:off x="595811" y="975080"/>
            <a:ext cx="9977120" cy="5221670"/>
          </a:xfrm>
          <a:prstGeom prst="rect">
            <a:avLst/>
          </a:prstGeom>
        </p:spPr>
      </p:pic>
      <p:sp>
        <p:nvSpPr>
          <p:cNvPr id="11" name="Oval 10">
            <a:extLst>
              <a:ext uri="{FF2B5EF4-FFF2-40B4-BE49-F238E27FC236}">
                <a16:creationId xmlns:a16="http://schemas.microsoft.com/office/drawing/2014/main" id="{4F0EE3A5-77C4-FA5F-B4AD-4B272AAAB78C}"/>
              </a:ext>
            </a:extLst>
          </p:cNvPr>
          <p:cNvSpPr/>
          <p:nvPr/>
        </p:nvSpPr>
        <p:spPr>
          <a:xfrm>
            <a:off x="1611086" y="925286"/>
            <a:ext cx="3973285" cy="47897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09555CE6-B171-A4EB-1437-41BEE6B74A4D}"/>
              </a:ext>
            </a:extLst>
          </p:cNvPr>
          <p:cNvSpPr/>
          <p:nvPr/>
        </p:nvSpPr>
        <p:spPr>
          <a:xfrm>
            <a:off x="4652555" y="4621468"/>
            <a:ext cx="2187157" cy="181807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707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01D9E-2CE2-4E9F-9796-7BEA1674F335}"/>
              </a:ext>
            </a:extLst>
          </p:cNvPr>
          <p:cNvSpPr>
            <a:spLocks noGrp="1"/>
          </p:cNvSpPr>
          <p:nvPr>
            <p:ph type="title"/>
          </p:nvPr>
        </p:nvSpPr>
        <p:spPr/>
        <p:txBody>
          <a:bodyPr/>
          <a:lstStyle/>
          <a:p>
            <a:r>
              <a:rPr lang="en-US" dirty="0"/>
              <a:t>Administrative Greetings</a:t>
            </a:r>
          </a:p>
        </p:txBody>
      </p:sp>
      <p:sp>
        <p:nvSpPr>
          <p:cNvPr id="3" name="Content Placeholder 2">
            <a:extLst>
              <a:ext uri="{FF2B5EF4-FFF2-40B4-BE49-F238E27FC236}">
                <a16:creationId xmlns:a16="http://schemas.microsoft.com/office/drawing/2014/main" id="{B027BEE7-8347-43FB-9C6A-0BB495B81427}"/>
              </a:ext>
            </a:extLst>
          </p:cNvPr>
          <p:cNvSpPr>
            <a:spLocks noGrp="1"/>
          </p:cNvSpPr>
          <p:nvPr>
            <p:ph idx="1"/>
          </p:nvPr>
        </p:nvSpPr>
        <p:spPr/>
        <p:txBody>
          <a:bodyPr vert="horz" lIns="91440" tIns="45720" rIns="91440" bIns="45720" rtlCol="0" anchor="t">
            <a:normAutofit/>
          </a:bodyPr>
          <a:lstStyle/>
          <a:p>
            <a:pPr marL="0" indent="0">
              <a:buNone/>
            </a:pPr>
            <a:r>
              <a:rPr lang="en-US" sz="2400" dirty="0">
                <a:ea typeface="+mn-lt"/>
                <a:cs typeface="+mn-lt"/>
              </a:rPr>
              <a:t>Principal – Mr. Mark Wernikowski</a:t>
            </a:r>
            <a:endParaRPr lang="en-US" dirty="0"/>
          </a:p>
          <a:p>
            <a:endParaRPr lang="en-US" dirty="0"/>
          </a:p>
        </p:txBody>
      </p:sp>
      <p:pic>
        <p:nvPicPr>
          <p:cNvPr id="4" name="Picture 3" descr="cid:image001.png@01D69024.AD2C1CA0">
            <a:extLst>
              <a:ext uri="{FF2B5EF4-FFF2-40B4-BE49-F238E27FC236}">
                <a16:creationId xmlns:a16="http://schemas.microsoft.com/office/drawing/2014/main" id="{874AA0AC-F82E-4A1B-AE5F-00C08899A280}"/>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3250728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10;&#10;Description automatically generated">
            <a:extLst>
              <a:ext uri="{FF2B5EF4-FFF2-40B4-BE49-F238E27FC236}">
                <a16:creationId xmlns:a16="http://schemas.microsoft.com/office/drawing/2014/main" id="{82B06976-6175-BED2-B2A3-DDE769D4E88A}"/>
              </a:ext>
            </a:extLst>
          </p:cNvPr>
          <p:cNvPicPr>
            <a:picLocks noGrp="1" noChangeAspect="1"/>
          </p:cNvPicPr>
          <p:nvPr>
            <p:ph idx="1"/>
          </p:nvPr>
        </p:nvPicPr>
        <p:blipFill>
          <a:blip r:embed="rId2"/>
          <a:stretch>
            <a:fillRect/>
          </a:stretch>
        </p:blipFill>
        <p:spPr>
          <a:xfrm>
            <a:off x="1884512" y="842283"/>
            <a:ext cx="7051376" cy="3101975"/>
          </a:xfrm>
        </p:spPr>
      </p:pic>
      <p:pic>
        <p:nvPicPr>
          <p:cNvPr id="5" name="Picture 4" descr="cid:image001.png@01D69024.AD2C1CA0">
            <a:extLst>
              <a:ext uri="{FF2B5EF4-FFF2-40B4-BE49-F238E27FC236}">
                <a16:creationId xmlns:a16="http://schemas.microsoft.com/office/drawing/2014/main" id="{08FC3400-DEBA-44A5-A185-E0D1DF132EF2}"/>
              </a:ext>
            </a:extLst>
          </p:cNvPr>
          <p:cNvPicPr/>
          <p:nvPr/>
        </p:nvPicPr>
        <p:blipFill>
          <a:blip r:embed="rId3" r:link="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4" name="TextBox 3">
            <a:extLst>
              <a:ext uri="{FF2B5EF4-FFF2-40B4-BE49-F238E27FC236}">
                <a16:creationId xmlns:a16="http://schemas.microsoft.com/office/drawing/2014/main" id="{BB5DB1A6-F016-EA77-E80D-E273F631A631}"/>
              </a:ext>
            </a:extLst>
          </p:cNvPr>
          <p:cNvSpPr txBox="1"/>
          <p:nvPr/>
        </p:nvSpPr>
        <p:spPr>
          <a:xfrm>
            <a:off x="402771" y="359619"/>
            <a:ext cx="10374085" cy="369332"/>
          </a:xfrm>
          <a:prstGeom prst="rect">
            <a:avLst/>
          </a:prstGeom>
          <a:noFill/>
        </p:spPr>
        <p:txBody>
          <a:bodyPr wrap="square">
            <a:spAutoFit/>
          </a:bodyPr>
          <a:lstStyle/>
          <a:p>
            <a:pPr marL="285750" indent="-285750"/>
            <a:r>
              <a:rPr lang="en-US" b="1"/>
              <a:t>Step 2 and 3  – Enter Log in Information (Student Office 365 username and password)</a:t>
            </a:r>
          </a:p>
        </p:txBody>
      </p:sp>
      <p:pic>
        <p:nvPicPr>
          <p:cNvPr id="9" name="Picture 8" descr="Graphical user interface, application&#10;&#10;Description automatically generated">
            <a:extLst>
              <a:ext uri="{FF2B5EF4-FFF2-40B4-BE49-F238E27FC236}">
                <a16:creationId xmlns:a16="http://schemas.microsoft.com/office/drawing/2014/main" id="{A3DB0AE9-9345-1550-C123-DE4B130E7BBA}"/>
              </a:ext>
            </a:extLst>
          </p:cNvPr>
          <p:cNvPicPr>
            <a:picLocks noChangeAspect="1"/>
          </p:cNvPicPr>
          <p:nvPr/>
        </p:nvPicPr>
        <p:blipFill>
          <a:blip r:embed="rId5"/>
          <a:stretch>
            <a:fillRect/>
          </a:stretch>
        </p:blipFill>
        <p:spPr>
          <a:xfrm>
            <a:off x="3968656" y="4057590"/>
            <a:ext cx="3645087" cy="2590933"/>
          </a:xfrm>
          <a:prstGeom prst="rect">
            <a:avLst/>
          </a:prstGeom>
        </p:spPr>
      </p:pic>
    </p:spTree>
    <p:extLst>
      <p:ext uri="{BB962C8B-B14F-4D97-AF65-F5344CB8AC3E}">
        <p14:creationId xmlns:p14="http://schemas.microsoft.com/office/powerpoint/2010/main" val="1115859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10;&#10;Description automatically generated">
            <a:extLst>
              <a:ext uri="{FF2B5EF4-FFF2-40B4-BE49-F238E27FC236}">
                <a16:creationId xmlns:a16="http://schemas.microsoft.com/office/drawing/2014/main" id="{527F5197-58B9-2287-2923-9378BA2B2900}"/>
              </a:ext>
            </a:extLst>
          </p:cNvPr>
          <p:cNvPicPr>
            <a:picLocks noGrp="1" noChangeAspect="1"/>
          </p:cNvPicPr>
          <p:nvPr>
            <p:ph idx="1"/>
          </p:nvPr>
        </p:nvPicPr>
        <p:blipFill>
          <a:blip r:embed="rId2"/>
          <a:stretch>
            <a:fillRect/>
          </a:stretch>
        </p:blipFill>
        <p:spPr>
          <a:xfrm>
            <a:off x="432164" y="1003526"/>
            <a:ext cx="10805157" cy="4850947"/>
          </a:xfrm>
        </p:spPr>
      </p:pic>
      <p:pic>
        <p:nvPicPr>
          <p:cNvPr id="5" name="Picture 4" descr="cid:image001.png@01D69024.AD2C1CA0">
            <a:extLst>
              <a:ext uri="{FF2B5EF4-FFF2-40B4-BE49-F238E27FC236}">
                <a16:creationId xmlns:a16="http://schemas.microsoft.com/office/drawing/2014/main" id="{08FC3400-DEBA-44A5-A185-E0D1DF132EF2}"/>
              </a:ext>
            </a:extLst>
          </p:cNvPr>
          <p:cNvPicPr/>
          <p:nvPr/>
        </p:nvPicPr>
        <p:blipFill>
          <a:blip r:embed="rId3" r:link="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4" name="TextBox 3">
            <a:extLst>
              <a:ext uri="{FF2B5EF4-FFF2-40B4-BE49-F238E27FC236}">
                <a16:creationId xmlns:a16="http://schemas.microsoft.com/office/drawing/2014/main" id="{702B8BDE-B542-3DB9-5A1D-E9D0A2AD39A8}"/>
              </a:ext>
            </a:extLst>
          </p:cNvPr>
          <p:cNvSpPr txBox="1"/>
          <p:nvPr/>
        </p:nvSpPr>
        <p:spPr>
          <a:xfrm>
            <a:off x="141515" y="239877"/>
            <a:ext cx="6096000" cy="369332"/>
          </a:xfrm>
          <a:prstGeom prst="rect">
            <a:avLst/>
          </a:prstGeom>
          <a:noFill/>
        </p:spPr>
        <p:txBody>
          <a:bodyPr wrap="square">
            <a:spAutoFit/>
          </a:bodyPr>
          <a:lstStyle/>
          <a:p>
            <a:pPr marL="285750" indent="-285750"/>
            <a:r>
              <a:rPr lang="en-US" b="1"/>
              <a:t>Step 4 – Click the “My Info Tab”- top left</a:t>
            </a:r>
          </a:p>
        </p:txBody>
      </p:sp>
      <p:sp>
        <p:nvSpPr>
          <p:cNvPr id="8" name="Rectangle 7">
            <a:extLst>
              <a:ext uri="{FF2B5EF4-FFF2-40B4-BE49-F238E27FC236}">
                <a16:creationId xmlns:a16="http://schemas.microsoft.com/office/drawing/2014/main" id="{12509758-F720-BF1B-E407-93E684640F53}"/>
              </a:ext>
            </a:extLst>
          </p:cNvPr>
          <p:cNvSpPr/>
          <p:nvPr/>
        </p:nvSpPr>
        <p:spPr>
          <a:xfrm>
            <a:off x="478973" y="1208314"/>
            <a:ext cx="990600" cy="185057"/>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355C3D-9D2B-CDC9-BE08-A026A0A6BFF9}"/>
              </a:ext>
            </a:extLst>
          </p:cNvPr>
          <p:cNvSpPr/>
          <p:nvPr/>
        </p:nvSpPr>
        <p:spPr>
          <a:xfrm>
            <a:off x="2225749" y="2984205"/>
            <a:ext cx="2211572" cy="2020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20C581-8A7C-4908-6D37-DFEC8D491853}"/>
              </a:ext>
            </a:extLst>
          </p:cNvPr>
          <p:cNvSpPr/>
          <p:nvPr/>
        </p:nvSpPr>
        <p:spPr>
          <a:xfrm>
            <a:off x="5543109" y="2860158"/>
            <a:ext cx="2211572" cy="2020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5E7CCC-F75A-610C-7C27-C22769AA494A}"/>
              </a:ext>
            </a:extLst>
          </p:cNvPr>
          <p:cNvSpPr/>
          <p:nvPr/>
        </p:nvSpPr>
        <p:spPr>
          <a:xfrm>
            <a:off x="8767205" y="2984206"/>
            <a:ext cx="1199046" cy="1559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RC - Michael A. Riffel Catholic High School">
            <a:extLst>
              <a:ext uri="{FF2B5EF4-FFF2-40B4-BE49-F238E27FC236}">
                <a16:creationId xmlns:a16="http://schemas.microsoft.com/office/drawing/2014/main" id="{1A225348-CDE0-FD14-6DC8-7875E41EEF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7206" y="2984205"/>
            <a:ext cx="1269930" cy="1693239"/>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2A684CAC-2586-F53C-A6BB-8D86FE395B08}"/>
              </a:ext>
            </a:extLst>
          </p:cNvPr>
          <p:cNvSpPr/>
          <p:nvPr/>
        </p:nvSpPr>
        <p:spPr>
          <a:xfrm>
            <a:off x="753294" y="1333988"/>
            <a:ext cx="990600" cy="453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516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AA5A5A81-7136-3955-6A4D-BF4BECE6CFDA}"/>
              </a:ext>
            </a:extLst>
          </p:cNvPr>
          <p:cNvPicPr>
            <a:picLocks noGrp="1" noChangeAspect="1"/>
          </p:cNvPicPr>
          <p:nvPr>
            <p:ph idx="1"/>
          </p:nvPr>
        </p:nvPicPr>
        <p:blipFill>
          <a:blip r:embed="rId2"/>
          <a:stretch>
            <a:fillRect/>
          </a:stretch>
        </p:blipFill>
        <p:spPr>
          <a:xfrm>
            <a:off x="367596" y="955220"/>
            <a:ext cx="10174872" cy="4604332"/>
          </a:xfrm>
        </p:spPr>
      </p:pic>
      <p:pic>
        <p:nvPicPr>
          <p:cNvPr id="5" name="Picture 4" descr="cid:image001.png@01D69024.AD2C1CA0">
            <a:extLst>
              <a:ext uri="{FF2B5EF4-FFF2-40B4-BE49-F238E27FC236}">
                <a16:creationId xmlns:a16="http://schemas.microsoft.com/office/drawing/2014/main" id="{08FC3400-DEBA-44A5-A185-E0D1DF132EF2}"/>
              </a:ext>
            </a:extLst>
          </p:cNvPr>
          <p:cNvPicPr/>
          <p:nvPr/>
        </p:nvPicPr>
        <p:blipFill>
          <a:blip r:embed="rId3" r:link="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2" name="TextBox 1">
            <a:extLst>
              <a:ext uri="{FF2B5EF4-FFF2-40B4-BE49-F238E27FC236}">
                <a16:creationId xmlns:a16="http://schemas.microsoft.com/office/drawing/2014/main" id="{7EF207D7-D158-3E29-270E-F1715E02C587}"/>
              </a:ext>
            </a:extLst>
          </p:cNvPr>
          <p:cNvSpPr txBox="1"/>
          <p:nvPr/>
        </p:nvSpPr>
        <p:spPr>
          <a:xfrm>
            <a:off x="141515" y="239877"/>
            <a:ext cx="6096000" cy="369332"/>
          </a:xfrm>
          <a:prstGeom prst="rect">
            <a:avLst/>
          </a:prstGeom>
          <a:noFill/>
        </p:spPr>
        <p:txBody>
          <a:bodyPr wrap="square">
            <a:spAutoFit/>
          </a:bodyPr>
          <a:lstStyle/>
          <a:p>
            <a:pPr marL="285750" indent="-285750"/>
            <a:r>
              <a:rPr lang="en-US" b="1"/>
              <a:t>Step 5 – Click the “Requests”- Side left</a:t>
            </a:r>
          </a:p>
        </p:txBody>
      </p:sp>
      <p:sp>
        <p:nvSpPr>
          <p:cNvPr id="7" name="Oval 6">
            <a:extLst>
              <a:ext uri="{FF2B5EF4-FFF2-40B4-BE49-F238E27FC236}">
                <a16:creationId xmlns:a16="http://schemas.microsoft.com/office/drawing/2014/main" id="{CBFC21F7-7BB9-0FFC-DB65-CE1FD6A68767}"/>
              </a:ext>
            </a:extLst>
          </p:cNvPr>
          <p:cNvSpPr/>
          <p:nvPr/>
        </p:nvSpPr>
        <p:spPr>
          <a:xfrm>
            <a:off x="141515" y="3683996"/>
            <a:ext cx="990600" cy="453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4F136C8F-E08D-518E-3626-0B3669592BE1}"/>
              </a:ext>
            </a:extLst>
          </p:cNvPr>
          <p:cNvSpPr/>
          <p:nvPr/>
        </p:nvSpPr>
        <p:spPr>
          <a:xfrm>
            <a:off x="367596" y="1135079"/>
            <a:ext cx="990600" cy="185057"/>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758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d:image001.png@01D69024.AD2C1CA0">
            <a:extLst>
              <a:ext uri="{FF2B5EF4-FFF2-40B4-BE49-F238E27FC236}">
                <a16:creationId xmlns:a16="http://schemas.microsoft.com/office/drawing/2014/main" id="{08FC3400-DEBA-44A5-A185-E0D1DF132EF2}"/>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2" name="TextBox 1">
            <a:extLst>
              <a:ext uri="{FF2B5EF4-FFF2-40B4-BE49-F238E27FC236}">
                <a16:creationId xmlns:a16="http://schemas.microsoft.com/office/drawing/2014/main" id="{6DC1F6C6-7CA3-5910-03F9-5214E41D239B}"/>
              </a:ext>
            </a:extLst>
          </p:cNvPr>
          <p:cNvSpPr txBox="1"/>
          <p:nvPr/>
        </p:nvSpPr>
        <p:spPr>
          <a:xfrm>
            <a:off x="367596" y="224202"/>
            <a:ext cx="8620956" cy="369332"/>
          </a:xfrm>
          <a:prstGeom prst="rect">
            <a:avLst/>
          </a:prstGeom>
          <a:noFill/>
        </p:spPr>
        <p:txBody>
          <a:bodyPr wrap="square">
            <a:spAutoFit/>
          </a:bodyPr>
          <a:lstStyle/>
          <a:p>
            <a:pPr marL="285750" indent="-285750"/>
            <a:r>
              <a:rPr lang="en-US" b="1"/>
              <a:t>Step 6 – Click “Select” for each of the Subject Areas and make selections</a:t>
            </a:r>
          </a:p>
        </p:txBody>
      </p:sp>
      <p:pic>
        <p:nvPicPr>
          <p:cNvPr id="7" name="Content Placeholder 5" descr="Table&#10;&#10;Description automatically generated">
            <a:extLst>
              <a:ext uri="{FF2B5EF4-FFF2-40B4-BE49-F238E27FC236}">
                <a16:creationId xmlns:a16="http://schemas.microsoft.com/office/drawing/2014/main" id="{60536FE7-40A2-F32F-FA6E-5897E8E12100}"/>
              </a:ext>
            </a:extLst>
          </p:cNvPr>
          <p:cNvPicPr>
            <a:picLocks noChangeAspect="1"/>
          </p:cNvPicPr>
          <p:nvPr/>
        </p:nvPicPr>
        <p:blipFill>
          <a:blip r:embed="rId4"/>
          <a:stretch>
            <a:fillRect/>
          </a:stretch>
        </p:blipFill>
        <p:spPr>
          <a:xfrm>
            <a:off x="352920" y="955220"/>
            <a:ext cx="10174872" cy="4604332"/>
          </a:xfrm>
          <a:prstGeom prst="rect">
            <a:avLst/>
          </a:prstGeom>
        </p:spPr>
      </p:pic>
      <p:pic>
        <p:nvPicPr>
          <p:cNvPr id="6" name="Content Placeholder 5" descr="Graphical user interface, text, application, email&#10;&#10;Description automatically generated">
            <a:extLst>
              <a:ext uri="{FF2B5EF4-FFF2-40B4-BE49-F238E27FC236}">
                <a16:creationId xmlns:a16="http://schemas.microsoft.com/office/drawing/2014/main" id="{7A7C9B69-6398-391B-4848-F766A4FCBED3}"/>
              </a:ext>
            </a:extLst>
          </p:cNvPr>
          <p:cNvPicPr>
            <a:picLocks noGrp="1" noChangeAspect="1"/>
          </p:cNvPicPr>
          <p:nvPr>
            <p:ph idx="1"/>
          </p:nvPr>
        </p:nvPicPr>
        <p:blipFill>
          <a:blip r:embed="rId5"/>
          <a:stretch>
            <a:fillRect/>
          </a:stretch>
        </p:blipFill>
        <p:spPr>
          <a:xfrm>
            <a:off x="2398176" y="2095891"/>
            <a:ext cx="6773856" cy="3101975"/>
          </a:xfrm>
        </p:spPr>
      </p:pic>
      <p:sp>
        <p:nvSpPr>
          <p:cNvPr id="8" name="Rectangle 7">
            <a:extLst>
              <a:ext uri="{FF2B5EF4-FFF2-40B4-BE49-F238E27FC236}">
                <a16:creationId xmlns:a16="http://schemas.microsoft.com/office/drawing/2014/main" id="{60BA6E4B-D3B5-A459-4D1F-49B69872F5A2}"/>
              </a:ext>
            </a:extLst>
          </p:cNvPr>
          <p:cNvSpPr/>
          <p:nvPr/>
        </p:nvSpPr>
        <p:spPr>
          <a:xfrm>
            <a:off x="367596" y="1113391"/>
            <a:ext cx="990600" cy="185057"/>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522D0F2-9FAF-9C57-F639-295A50C2E41B}"/>
              </a:ext>
            </a:extLst>
          </p:cNvPr>
          <p:cNvSpPr/>
          <p:nvPr/>
        </p:nvSpPr>
        <p:spPr>
          <a:xfrm>
            <a:off x="1091622" y="4032504"/>
            <a:ext cx="773754" cy="3978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B4E2644E-62CD-1C65-072C-6EF18A87B541}"/>
              </a:ext>
            </a:extLst>
          </p:cNvPr>
          <p:cNvSpPr/>
          <p:nvPr/>
        </p:nvSpPr>
        <p:spPr>
          <a:xfrm>
            <a:off x="2410806" y="3315389"/>
            <a:ext cx="609162" cy="282086"/>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69272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10;&#10;Description automatically generated">
            <a:extLst>
              <a:ext uri="{FF2B5EF4-FFF2-40B4-BE49-F238E27FC236}">
                <a16:creationId xmlns:a16="http://schemas.microsoft.com/office/drawing/2014/main" id="{856C17A5-26B0-6811-4110-43DDA30F117D}"/>
              </a:ext>
            </a:extLst>
          </p:cNvPr>
          <p:cNvPicPr>
            <a:picLocks noGrp="1" noChangeAspect="1"/>
          </p:cNvPicPr>
          <p:nvPr>
            <p:ph idx="1"/>
          </p:nvPr>
        </p:nvPicPr>
        <p:blipFill>
          <a:blip r:embed="rId2"/>
          <a:stretch>
            <a:fillRect/>
          </a:stretch>
        </p:blipFill>
        <p:spPr>
          <a:xfrm>
            <a:off x="694157" y="745617"/>
            <a:ext cx="9839732" cy="4639287"/>
          </a:xfrm>
        </p:spPr>
      </p:pic>
      <p:pic>
        <p:nvPicPr>
          <p:cNvPr id="5" name="Picture 4" descr="cid:image001.png@01D69024.AD2C1CA0">
            <a:extLst>
              <a:ext uri="{FF2B5EF4-FFF2-40B4-BE49-F238E27FC236}">
                <a16:creationId xmlns:a16="http://schemas.microsoft.com/office/drawing/2014/main" id="{08FC3400-DEBA-44A5-A185-E0D1DF132EF2}"/>
              </a:ext>
            </a:extLst>
          </p:cNvPr>
          <p:cNvPicPr/>
          <p:nvPr/>
        </p:nvPicPr>
        <p:blipFill>
          <a:blip r:embed="rId3" r:link="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7" name="TextBox 6">
            <a:extLst>
              <a:ext uri="{FF2B5EF4-FFF2-40B4-BE49-F238E27FC236}">
                <a16:creationId xmlns:a16="http://schemas.microsoft.com/office/drawing/2014/main" id="{9A30D995-C464-BA3A-5546-ED733E5ABF24}"/>
              </a:ext>
            </a:extLst>
          </p:cNvPr>
          <p:cNvSpPr txBox="1"/>
          <p:nvPr/>
        </p:nvSpPr>
        <p:spPr>
          <a:xfrm>
            <a:off x="367596" y="224202"/>
            <a:ext cx="8620956" cy="369332"/>
          </a:xfrm>
          <a:prstGeom prst="rect">
            <a:avLst/>
          </a:prstGeom>
          <a:noFill/>
        </p:spPr>
        <p:txBody>
          <a:bodyPr wrap="square">
            <a:spAutoFit/>
          </a:bodyPr>
          <a:lstStyle/>
          <a:p>
            <a:pPr marL="285750" indent="-285750"/>
            <a:r>
              <a:rPr lang="en-US" b="1"/>
              <a:t>Step 7 – Review Selections </a:t>
            </a:r>
          </a:p>
        </p:txBody>
      </p:sp>
    </p:spTree>
    <p:extLst>
      <p:ext uri="{BB962C8B-B14F-4D97-AF65-F5344CB8AC3E}">
        <p14:creationId xmlns:p14="http://schemas.microsoft.com/office/powerpoint/2010/main" val="245382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d:image001.png@01D69024.AD2C1CA0">
            <a:extLst>
              <a:ext uri="{FF2B5EF4-FFF2-40B4-BE49-F238E27FC236}">
                <a16:creationId xmlns:a16="http://schemas.microsoft.com/office/drawing/2014/main" id="{08FC3400-DEBA-44A5-A185-E0D1DF132EF2}"/>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7" name="TextBox 6">
            <a:extLst>
              <a:ext uri="{FF2B5EF4-FFF2-40B4-BE49-F238E27FC236}">
                <a16:creationId xmlns:a16="http://schemas.microsoft.com/office/drawing/2014/main" id="{9A30D995-C464-BA3A-5546-ED733E5ABF24}"/>
              </a:ext>
            </a:extLst>
          </p:cNvPr>
          <p:cNvSpPr txBox="1"/>
          <p:nvPr/>
        </p:nvSpPr>
        <p:spPr>
          <a:xfrm>
            <a:off x="504756" y="242490"/>
            <a:ext cx="8620956" cy="369332"/>
          </a:xfrm>
          <a:prstGeom prst="rect">
            <a:avLst/>
          </a:prstGeom>
          <a:noFill/>
        </p:spPr>
        <p:txBody>
          <a:bodyPr wrap="square">
            <a:spAutoFit/>
          </a:bodyPr>
          <a:lstStyle/>
          <a:p>
            <a:pPr marL="285750" indent="-285750"/>
            <a:r>
              <a:rPr lang="en-US" b="1"/>
              <a:t>Step 8 – “Post” and save a copy for yourself</a:t>
            </a:r>
          </a:p>
        </p:txBody>
      </p:sp>
      <p:pic>
        <p:nvPicPr>
          <p:cNvPr id="8" name="Picture 7" descr="Graphical user interface, text, application, email&#10;&#10;Description automatically generated">
            <a:extLst>
              <a:ext uri="{FF2B5EF4-FFF2-40B4-BE49-F238E27FC236}">
                <a16:creationId xmlns:a16="http://schemas.microsoft.com/office/drawing/2014/main" id="{8186D816-9E48-7395-65FB-2445B377C26F}"/>
              </a:ext>
            </a:extLst>
          </p:cNvPr>
          <p:cNvPicPr>
            <a:picLocks noChangeAspect="1"/>
          </p:cNvPicPr>
          <p:nvPr/>
        </p:nvPicPr>
        <p:blipFill>
          <a:blip r:embed="rId4"/>
          <a:stretch>
            <a:fillRect/>
          </a:stretch>
        </p:blipFill>
        <p:spPr>
          <a:xfrm>
            <a:off x="0" y="711200"/>
            <a:ext cx="12192000" cy="5435599"/>
          </a:xfrm>
          <a:prstGeom prst="rect">
            <a:avLst/>
          </a:prstGeom>
        </p:spPr>
      </p:pic>
      <p:sp>
        <p:nvSpPr>
          <p:cNvPr id="9" name="Oval 8">
            <a:extLst>
              <a:ext uri="{FF2B5EF4-FFF2-40B4-BE49-F238E27FC236}">
                <a16:creationId xmlns:a16="http://schemas.microsoft.com/office/drawing/2014/main" id="{7C7C6484-3B1D-85E1-E659-6BF9303C79A7}"/>
              </a:ext>
            </a:extLst>
          </p:cNvPr>
          <p:cNvSpPr/>
          <p:nvPr/>
        </p:nvSpPr>
        <p:spPr>
          <a:xfrm>
            <a:off x="661854" y="5693099"/>
            <a:ext cx="990600" cy="4537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9114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3E1C3D-633C-4756-B09B-9AD080714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668" y="640080"/>
            <a:ext cx="10915252" cy="5263134"/>
          </a:xfrm>
          <a:prstGeom prst="rect">
            <a:avLst/>
          </a:prstGeom>
          <a:noFill/>
          <a:ln w="317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95DAF8-54BC-4834-A4B1-7DD2F7AFE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1520" y="802767"/>
            <a:ext cx="10585166" cy="4937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197677-AFB8-4449-9425-16A594DC3A46}"/>
              </a:ext>
            </a:extLst>
          </p:cNvPr>
          <p:cNvSpPr>
            <a:spLocks noGrp="1"/>
          </p:cNvSpPr>
          <p:nvPr>
            <p:ph type="title"/>
          </p:nvPr>
        </p:nvSpPr>
        <p:spPr>
          <a:xfrm>
            <a:off x="1120624" y="1122807"/>
            <a:ext cx="9954443" cy="4297680"/>
          </a:xfrm>
          <a:noFill/>
          <a:ln>
            <a:noFill/>
          </a:ln>
        </p:spPr>
        <p:txBody>
          <a:bodyPr>
            <a:normAutofit/>
          </a:bodyPr>
          <a:lstStyle/>
          <a:p>
            <a:r>
              <a:rPr lang="en-US" sz="6000">
                <a:solidFill>
                  <a:srgbClr val="FFFFFF"/>
                </a:solidFill>
              </a:rPr>
              <a:t>Questions?</a:t>
            </a:r>
            <a:br>
              <a:rPr lang="en-US" sz="6000">
                <a:solidFill>
                  <a:srgbClr val="FFFFFF"/>
                </a:solidFill>
              </a:rPr>
            </a:br>
            <a:br>
              <a:rPr lang="en-US" sz="6000">
                <a:solidFill>
                  <a:srgbClr val="FFFFFF"/>
                </a:solidFill>
              </a:rPr>
            </a:br>
            <a:r>
              <a:rPr lang="en-US" sz="3300">
                <a:solidFill>
                  <a:srgbClr val="FFFFFF"/>
                </a:solidFill>
              </a:rPr>
              <a:t>Contact riffelguidance@rcsd.ca</a:t>
            </a:r>
          </a:p>
        </p:txBody>
      </p:sp>
    </p:spTree>
    <p:extLst>
      <p:ext uri="{BB962C8B-B14F-4D97-AF65-F5344CB8AC3E}">
        <p14:creationId xmlns:p14="http://schemas.microsoft.com/office/powerpoint/2010/main" val="98779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should I consider in selecting courses?</a:t>
            </a:r>
          </a:p>
        </p:txBody>
      </p:sp>
      <p:sp>
        <p:nvSpPr>
          <p:cNvPr id="3" name="Content Placeholder 2"/>
          <p:cNvSpPr>
            <a:spLocks noGrp="1"/>
          </p:cNvSpPr>
          <p:nvPr>
            <p:ph idx="1"/>
          </p:nvPr>
        </p:nvSpPr>
        <p:spPr>
          <a:xfrm>
            <a:off x="2231135" y="2638044"/>
            <a:ext cx="8137507" cy="3403527"/>
          </a:xfrm>
        </p:spPr>
        <p:txBody>
          <a:bodyPr vert="horz" lIns="91440" tIns="45720" rIns="91440" bIns="45720" rtlCol="0" anchor="t">
            <a:normAutofit fontScale="92500" lnSpcReduction="20000"/>
          </a:bodyPr>
          <a:lstStyle/>
          <a:p>
            <a:r>
              <a:rPr lang="en-US" sz="2200"/>
              <a:t>Graduation Eligibility</a:t>
            </a:r>
          </a:p>
          <a:p>
            <a:pPr lvl="1"/>
            <a:r>
              <a:rPr lang="en-US" sz="2000"/>
              <a:t>Personal Graduation Checklist found in Student Services and on the Student Services page of the Riffel website</a:t>
            </a:r>
          </a:p>
          <a:p>
            <a:r>
              <a:rPr lang="en-US" sz="2200"/>
              <a:t>Interests and Skills</a:t>
            </a:r>
          </a:p>
          <a:p>
            <a:pPr lvl="1"/>
            <a:r>
              <a:rPr lang="en-US" sz="2000"/>
              <a:t>What do you like to do? What do you enjoy learning about?</a:t>
            </a:r>
          </a:p>
          <a:p>
            <a:r>
              <a:rPr lang="en-US" sz="2200"/>
              <a:t>Possible Career Goals</a:t>
            </a:r>
          </a:p>
          <a:p>
            <a:pPr lvl="1"/>
            <a:r>
              <a:rPr lang="en-US" sz="2000">
                <a:ea typeface="+mn-lt"/>
                <a:cs typeface="+mn-lt"/>
              </a:rPr>
              <a:t>Each career path/post-secondary program will offer a unique set of academic requirements. Begin researching programs of interest.</a:t>
            </a:r>
            <a:endParaRPr lang="en-US"/>
          </a:p>
          <a:p>
            <a:pPr lvl="1"/>
            <a:r>
              <a:rPr lang="en-US" sz="2000">
                <a:hlinkClick r:id="rId2"/>
              </a:rPr>
              <a:t>www.myblueprint.ca</a:t>
            </a:r>
            <a:r>
              <a:rPr lang="en-US" sz="2000"/>
              <a:t> (see Guidance Counsellor for username/password if needed)</a:t>
            </a:r>
          </a:p>
        </p:txBody>
      </p:sp>
      <p:pic>
        <p:nvPicPr>
          <p:cNvPr id="6" name="Picture 5" descr="cid:image001.png@01D69024.AD2C1CA0">
            <a:extLst>
              <a:ext uri="{FF2B5EF4-FFF2-40B4-BE49-F238E27FC236}">
                <a16:creationId xmlns:a16="http://schemas.microsoft.com/office/drawing/2014/main" id="{874AA0AC-F82E-4A1B-AE5F-00C08899A280}"/>
              </a:ext>
            </a:extLst>
          </p:cNvPr>
          <p:cNvPicPr/>
          <p:nvPr/>
        </p:nvPicPr>
        <p:blipFill>
          <a:blip r:embed="rId3" r:link="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219365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Graduation eligibility</a:t>
            </a:r>
          </a:p>
        </p:txBody>
      </p:sp>
      <p:sp>
        <p:nvSpPr>
          <p:cNvPr id="3" name="Content Placeholder 2"/>
          <p:cNvSpPr>
            <a:spLocks noGrp="1"/>
          </p:cNvSpPr>
          <p:nvPr>
            <p:ph idx="1"/>
          </p:nvPr>
        </p:nvSpPr>
        <p:spPr/>
        <p:txBody>
          <a:bodyPr vert="horz" lIns="91440" tIns="45720" rIns="91440" bIns="45720" rtlCol="0" anchor="t">
            <a:normAutofit/>
          </a:bodyPr>
          <a:lstStyle/>
          <a:p>
            <a:r>
              <a:rPr lang="en-US" sz="2200"/>
              <a:t>In order to participate in the graduation mass and exercises, a student attending a Regina Catholic High School must have the potential to earn 24 credits including Catholic Studies 30 and the compulsory requirements as outlined by the Ministry of Education by June 30 of that academic school year.</a:t>
            </a:r>
          </a:p>
        </p:txBody>
      </p:sp>
      <p:pic>
        <p:nvPicPr>
          <p:cNvPr id="4" name="Picture 3" descr="cid:image001.png@01D69024.AD2C1CA0">
            <a:extLst>
              <a:ext uri="{FF2B5EF4-FFF2-40B4-BE49-F238E27FC236}">
                <a16:creationId xmlns:a16="http://schemas.microsoft.com/office/drawing/2014/main" id="{874AA0AC-F82E-4A1B-AE5F-00C08899A280}"/>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140156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Personal Graduation checklist</a:t>
            </a:r>
          </a:p>
        </p:txBody>
      </p:sp>
      <p:pic>
        <p:nvPicPr>
          <p:cNvPr id="5" name="Content Placeholder 4"/>
          <p:cNvPicPr>
            <a:picLocks noGrp="1" noChangeAspect="1"/>
          </p:cNvPicPr>
          <p:nvPr>
            <p:ph idx="1"/>
          </p:nvPr>
        </p:nvPicPr>
        <p:blipFill>
          <a:blip r:embed="rId2"/>
          <a:stretch>
            <a:fillRect/>
          </a:stretch>
        </p:blipFill>
        <p:spPr>
          <a:xfrm>
            <a:off x="6521886" y="258465"/>
            <a:ext cx="4989757" cy="6253719"/>
          </a:xfrm>
          <a:prstGeom prst="rect">
            <a:avLst/>
          </a:prstGeom>
        </p:spPr>
      </p:pic>
      <p:pic>
        <p:nvPicPr>
          <p:cNvPr id="4" name="Picture 3" descr="cid:image001.png@01D69024.AD2C1CA0">
            <a:extLst>
              <a:ext uri="{FF2B5EF4-FFF2-40B4-BE49-F238E27FC236}">
                <a16:creationId xmlns:a16="http://schemas.microsoft.com/office/drawing/2014/main" id="{874AA0AC-F82E-4A1B-AE5F-00C08899A280}"/>
              </a:ext>
            </a:extLst>
          </p:cNvPr>
          <p:cNvPicPr/>
          <p:nvPr/>
        </p:nvPicPr>
        <p:blipFill>
          <a:blip r:embed="rId3" r:link="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7" name="Rectangle 6"/>
          <p:cNvSpPr/>
          <p:nvPr/>
        </p:nvSpPr>
        <p:spPr>
          <a:xfrm>
            <a:off x="7113813" y="6479033"/>
            <a:ext cx="7892143" cy="369332"/>
          </a:xfrm>
          <a:prstGeom prst="rect">
            <a:avLst/>
          </a:prstGeom>
        </p:spPr>
        <p:txBody>
          <a:bodyPr wrap="square">
            <a:spAutoFit/>
          </a:bodyPr>
          <a:lstStyle/>
          <a:p>
            <a:r>
              <a:rPr lang="en-US">
                <a:hlinkClick r:id="rId5"/>
              </a:rPr>
              <a:t>Riffel Student Services Web Page</a:t>
            </a:r>
            <a:endParaRPr lang="en-US"/>
          </a:p>
        </p:txBody>
      </p:sp>
    </p:spTree>
    <p:extLst>
      <p:ext uri="{BB962C8B-B14F-4D97-AF65-F5344CB8AC3E}">
        <p14:creationId xmlns:p14="http://schemas.microsoft.com/office/powerpoint/2010/main" val="192396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FB28-3852-4948-854A-0D215D965421}"/>
              </a:ext>
            </a:extLst>
          </p:cNvPr>
          <p:cNvSpPr>
            <a:spLocks noGrp="1"/>
          </p:cNvSpPr>
          <p:nvPr>
            <p:ph type="title"/>
          </p:nvPr>
        </p:nvSpPr>
        <p:spPr/>
        <p:txBody>
          <a:bodyPr/>
          <a:lstStyle/>
          <a:p>
            <a:r>
              <a:rPr lang="en-US"/>
              <a:t>What should my course selections include for grade 10?</a:t>
            </a:r>
          </a:p>
        </p:txBody>
      </p:sp>
      <p:sp>
        <p:nvSpPr>
          <p:cNvPr id="3" name="Content Placeholder 2">
            <a:extLst>
              <a:ext uri="{FF2B5EF4-FFF2-40B4-BE49-F238E27FC236}">
                <a16:creationId xmlns:a16="http://schemas.microsoft.com/office/drawing/2014/main" id="{DAE24775-5397-4A3F-B10E-55D7879C436A}"/>
              </a:ext>
            </a:extLst>
          </p:cNvPr>
          <p:cNvSpPr>
            <a:spLocks noGrp="1"/>
          </p:cNvSpPr>
          <p:nvPr>
            <p:ph idx="1"/>
          </p:nvPr>
        </p:nvSpPr>
        <p:spPr>
          <a:xfrm>
            <a:off x="1759973" y="2510225"/>
            <a:ext cx="9144001" cy="3733259"/>
          </a:xfrm>
        </p:spPr>
        <p:txBody>
          <a:bodyPr vert="horz" lIns="91440" tIns="45720" rIns="91440" bIns="45720" rtlCol="0" anchor="t">
            <a:normAutofit fontScale="92500" lnSpcReduction="10000"/>
          </a:bodyPr>
          <a:lstStyle/>
          <a:p>
            <a:pPr marL="0" indent="0">
              <a:buNone/>
            </a:pPr>
            <a:r>
              <a:rPr lang="en-US"/>
              <a:t>1. ELA A10 </a:t>
            </a:r>
            <a:r>
              <a:rPr lang="en-US" b="1"/>
              <a:t> </a:t>
            </a:r>
          </a:p>
          <a:p>
            <a:pPr marL="0" indent="0">
              <a:buNone/>
            </a:pPr>
            <a:r>
              <a:rPr lang="en-US" cap="all"/>
              <a:t>2. ELA B10 </a:t>
            </a:r>
          </a:p>
          <a:p>
            <a:pPr marL="0" indent="0">
              <a:buNone/>
            </a:pPr>
            <a:r>
              <a:rPr lang="en-US" cap="all"/>
              <a:t>3. 10-</a:t>
            </a:r>
            <a:r>
              <a:rPr lang="en-US"/>
              <a:t>level math (Workplace/Apprenticeship Math 10 </a:t>
            </a:r>
            <a:r>
              <a:rPr lang="en-US" b="1"/>
              <a:t>or </a:t>
            </a:r>
            <a:r>
              <a:rPr lang="en-US"/>
              <a:t>Foundation/</a:t>
            </a:r>
            <a:r>
              <a:rPr lang="en-US" err="1"/>
              <a:t>PreCalc</a:t>
            </a:r>
            <a:r>
              <a:rPr lang="en-US"/>
              <a:t> Math 10)</a:t>
            </a:r>
          </a:p>
          <a:p>
            <a:pPr marL="0" indent="0">
              <a:buNone/>
            </a:pPr>
            <a:r>
              <a:rPr lang="en-US"/>
              <a:t>4. History 10</a:t>
            </a:r>
            <a:r>
              <a:rPr lang="en-US" b="1"/>
              <a:t> or </a:t>
            </a:r>
            <a:r>
              <a:rPr lang="en-US"/>
              <a:t>Native Studies 10</a:t>
            </a:r>
          </a:p>
          <a:p>
            <a:pPr marL="0" indent="0">
              <a:buNone/>
            </a:pPr>
            <a:r>
              <a:rPr lang="en-US"/>
              <a:t>5. Catholic Studies 10</a:t>
            </a:r>
          </a:p>
          <a:p>
            <a:pPr marL="0" indent="0">
              <a:buNone/>
            </a:pPr>
            <a:r>
              <a:rPr lang="en-US"/>
              <a:t>6. Science 10</a:t>
            </a:r>
          </a:p>
          <a:p>
            <a:pPr marL="0" indent="0">
              <a:buNone/>
            </a:pPr>
            <a:r>
              <a:rPr lang="en-US"/>
              <a:t>7. Wellness 10</a:t>
            </a:r>
          </a:p>
          <a:p>
            <a:pPr marL="0" indent="0">
              <a:buNone/>
            </a:pPr>
            <a:r>
              <a:rPr lang="en-US"/>
              <a:t>8. Elective (any 10-level course of interest in </a:t>
            </a:r>
            <a:r>
              <a:rPr lang="en-US">
                <a:hlinkClick r:id="rId2"/>
              </a:rPr>
              <a:t>Program of Studies booklet</a:t>
            </a:r>
            <a:r>
              <a:rPr lang="en-US"/>
              <a:t> or 2</a:t>
            </a:r>
            <a:r>
              <a:rPr lang="en-US" baseline="30000"/>
              <a:t>nd</a:t>
            </a:r>
            <a:r>
              <a:rPr lang="en-US"/>
              <a:t> math or 2</a:t>
            </a:r>
            <a:r>
              <a:rPr lang="en-US" baseline="30000"/>
              <a:t>nd</a:t>
            </a:r>
            <a:r>
              <a:rPr lang="en-US"/>
              <a:t> Science)</a:t>
            </a:r>
          </a:p>
          <a:p>
            <a:pPr marL="0" indent="0">
              <a:buNone/>
            </a:pPr>
            <a:r>
              <a:rPr lang="en-US"/>
              <a:t>9. Elective (any 10-level course of interest in </a:t>
            </a:r>
            <a:r>
              <a:rPr lang="en-US">
                <a:hlinkClick r:id="rId2"/>
              </a:rPr>
              <a:t>Program of Studies booklet</a:t>
            </a:r>
            <a:r>
              <a:rPr lang="en-US"/>
              <a:t> or 2</a:t>
            </a:r>
            <a:r>
              <a:rPr lang="en-US" baseline="30000"/>
              <a:t>nd</a:t>
            </a:r>
            <a:r>
              <a:rPr lang="en-US"/>
              <a:t> math or 2</a:t>
            </a:r>
            <a:r>
              <a:rPr lang="en-US" baseline="30000"/>
              <a:t>nd</a:t>
            </a:r>
            <a:r>
              <a:rPr lang="en-US"/>
              <a:t> Science)</a:t>
            </a:r>
          </a:p>
          <a:p>
            <a:pPr marL="0" indent="0">
              <a:buNone/>
            </a:pPr>
            <a:r>
              <a:rPr lang="en-US"/>
              <a:t>10. Elective (any 10-level course of interest in </a:t>
            </a:r>
            <a:r>
              <a:rPr lang="en-US">
                <a:hlinkClick r:id="rId2"/>
              </a:rPr>
              <a:t>Program of Studies booklet</a:t>
            </a:r>
            <a:r>
              <a:rPr lang="en-US"/>
              <a:t> or 2</a:t>
            </a:r>
            <a:r>
              <a:rPr lang="en-US" baseline="30000"/>
              <a:t>nd</a:t>
            </a:r>
            <a:r>
              <a:rPr lang="en-US"/>
              <a:t> math or 2</a:t>
            </a:r>
            <a:r>
              <a:rPr lang="en-US" baseline="30000"/>
              <a:t>nd</a:t>
            </a:r>
            <a:r>
              <a:rPr lang="en-US"/>
              <a:t> Science)</a:t>
            </a:r>
          </a:p>
          <a:p>
            <a:pPr marL="0" indent="0">
              <a:buNone/>
            </a:pPr>
            <a:endParaRPr lang="en-US"/>
          </a:p>
        </p:txBody>
      </p:sp>
      <p:pic>
        <p:nvPicPr>
          <p:cNvPr id="5" name="Picture 4" descr="cid:image001.png@01D69024.AD2C1CA0">
            <a:extLst>
              <a:ext uri="{FF2B5EF4-FFF2-40B4-BE49-F238E27FC236}">
                <a16:creationId xmlns:a16="http://schemas.microsoft.com/office/drawing/2014/main" id="{E0D3EF61-5F9B-4724-B7B8-EFB16C2D9B78}"/>
              </a:ext>
            </a:extLst>
          </p:cNvPr>
          <p:cNvPicPr/>
          <p:nvPr/>
        </p:nvPicPr>
        <p:blipFill>
          <a:blip r:embed="rId3" r:link="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Tree>
    <p:extLst>
      <p:ext uri="{BB962C8B-B14F-4D97-AF65-F5344CB8AC3E}">
        <p14:creationId xmlns:p14="http://schemas.microsoft.com/office/powerpoint/2010/main" val="286888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FB28-3852-4948-854A-0D215D965421}"/>
              </a:ext>
            </a:extLst>
          </p:cNvPr>
          <p:cNvSpPr>
            <a:spLocks noGrp="1"/>
          </p:cNvSpPr>
          <p:nvPr>
            <p:ph type="title"/>
          </p:nvPr>
        </p:nvSpPr>
        <p:spPr/>
        <p:txBody>
          <a:bodyPr>
            <a:normAutofit fontScale="90000"/>
          </a:bodyPr>
          <a:lstStyle/>
          <a:p>
            <a:r>
              <a:rPr lang="en-US">
                <a:ea typeface="+mj-lt"/>
                <a:cs typeface="+mj-lt"/>
              </a:rPr>
              <a:t>WHAT SHOULD MY COURSE SELECTIONS INCLUDE FOR GRADE 11?</a:t>
            </a:r>
          </a:p>
        </p:txBody>
      </p:sp>
      <p:pic>
        <p:nvPicPr>
          <p:cNvPr id="5" name="Picture 4" descr="cid:image001.png@01D69024.AD2C1CA0">
            <a:extLst>
              <a:ext uri="{FF2B5EF4-FFF2-40B4-BE49-F238E27FC236}">
                <a16:creationId xmlns:a16="http://schemas.microsoft.com/office/drawing/2014/main" id="{E0D3EF61-5F9B-4724-B7B8-EFB16C2D9B78}"/>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19213" y="5197866"/>
            <a:ext cx="1575849" cy="1653415"/>
          </a:xfrm>
          <a:prstGeom prst="rect">
            <a:avLst/>
          </a:prstGeom>
          <a:noFill/>
          <a:ln>
            <a:noFill/>
          </a:ln>
        </p:spPr>
      </p:pic>
      <p:sp>
        <p:nvSpPr>
          <p:cNvPr id="7" name="Content Placeholder 2">
            <a:extLst>
              <a:ext uri="{FF2B5EF4-FFF2-40B4-BE49-F238E27FC236}">
                <a16:creationId xmlns:a16="http://schemas.microsoft.com/office/drawing/2014/main" id="{DAE24775-5397-4A3F-B10E-55D7879C436A}"/>
              </a:ext>
            </a:extLst>
          </p:cNvPr>
          <p:cNvSpPr txBox="1">
            <a:spLocks/>
          </p:cNvSpPr>
          <p:nvPr/>
        </p:nvSpPr>
        <p:spPr>
          <a:xfrm>
            <a:off x="1288026" y="2291314"/>
            <a:ext cx="9493387" cy="419797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42900" indent="-342900">
              <a:buFont typeface="Arial" panose="020B0604020202020204" pitchFamily="34" charset="0"/>
              <a:buAutoNum type="arabicPeriod"/>
            </a:pPr>
            <a:r>
              <a:rPr lang="en-US"/>
              <a:t>ELA 20</a:t>
            </a:r>
            <a:r>
              <a:rPr lang="en-US" b="1"/>
              <a:t> </a:t>
            </a:r>
            <a:r>
              <a:rPr lang="en-US"/>
              <a:t>(if choosing ELA20 Advanced, also choose Creative Writing 20 as an elective below)</a:t>
            </a:r>
            <a:endParaRPr lang="en-US" b="1"/>
          </a:p>
          <a:p>
            <a:pPr marL="342900" indent="-342900">
              <a:buFont typeface="Arial" panose="020B0604020202020204" pitchFamily="34" charset="0"/>
              <a:buAutoNum type="arabicPeriod"/>
            </a:pPr>
            <a:r>
              <a:rPr lang="en-US" cap="all"/>
              <a:t>20-</a:t>
            </a:r>
            <a:r>
              <a:rPr lang="en-US"/>
              <a:t>level math (Workplace and  Apprenticeship Math 20 </a:t>
            </a:r>
            <a:r>
              <a:rPr lang="en-US" b="1"/>
              <a:t>or </a:t>
            </a:r>
            <a:r>
              <a:rPr lang="en-US"/>
              <a:t>Foundations 20 </a:t>
            </a:r>
            <a:r>
              <a:rPr lang="en-US" b="1"/>
              <a:t>or</a:t>
            </a:r>
            <a:r>
              <a:rPr lang="en-US"/>
              <a:t> </a:t>
            </a:r>
            <a:r>
              <a:rPr lang="en-US" err="1"/>
              <a:t>PreCalc</a:t>
            </a:r>
            <a:r>
              <a:rPr lang="en-US"/>
              <a:t> Math 20)</a:t>
            </a:r>
          </a:p>
          <a:p>
            <a:pPr marL="342900" indent="-342900">
              <a:buFont typeface="Arial" panose="020B0604020202020204" pitchFamily="34" charset="0"/>
              <a:buAutoNum type="arabicPeriod"/>
            </a:pPr>
            <a:r>
              <a:rPr lang="en-US"/>
              <a:t>Social Science: </a:t>
            </a:r>
            <a:r>
              <a:rPr lang="en-US" b="1"/>
              <a:t>one </a:t>
            </a:r>
            <a:r>
              <a:rPr lang="en-US"/>
              <a:t>of History 20, Psych 20, Psych 30, Law 30</a:t>
            </a:r>
          </a:p>
          <a:p>
            <a:pPr marL="342900" indent="-342900">
              <a:buFont typeface="Arial" panose="020B0604020202020204" pitchFamily="34" charset="0"/>
              <a:buAutoNum type="arabicPeriod"/>
            </a:pPr>
            <a:r>
              <a:rPr lang="en-US"/>
              <a:t>Catholic Studies 20</a:t>
            </a:r>
          </a:p>
          <a:p>
            <a:pPr marL="342900" indent="-342900">
              <a:buFont typeface="Arial" panose="020B0604020202020204" pitchFamily="34" charset="0"/>
              <a:buAutoNum type="arabicPeriod"/>
            </a:pPr>
            <a:r>
              <a:rPr lang="en-US"/>
              <a:t>20-level science: </a:t>
            </a:r>
            <a:r>
              <a:rPr lang="en-US" b="1"/>
              <a:t>one</a:t>
            </a:r>
            <a:r>
              <a:rPr lang="en-US"/>
              <a:t> of Environmental Science 20, Health Science 20, Physical Science 20, Computer Science 20</a:t>
            </a:r>
          </a:p>
          <a:p>
            <a:pPr marL="342900" indent="-342900">
              <a:buFont typeface="Arial" panose="020B0604020202020204" pitchFamily="34" charset="0"/>
              <a:buAutoNum type="arabicPeriod"/>
            </a:pPr>
            <a:r>
              <a:rPr lang="en-US"/>
              <a:t>Elective (any course of interest in </a:t>
            </a:r>
            <a:r>
              <a:rPr lang="en-US">
                <a:hlinkClick r:id="rId4"/>
              </a:rPr>
              <a:t>Program of Studies booklet</a:t>
            </a:r>
            <a:r>
              <a:rPr lang="en-US"/>
              <a:t> or 2</a:t>
            </a:r>
            <a:r>
              <a:rPr lang="en-US" baseline="30000"/>
              <a:t>nd</a:t>
            </a:r>
            <a:r>
              <a:rPr lang="en-US"/>
              <a:t> math or 2</a:t>
            </a:r>
            <a:r>
              <a:rPr lang="en-US" baseline="30000"/>
              <a:t>nd</a:t>
            </a:r>
            <a:r>
              <a:rPr lang="en-US"/>
              <a:t> science)</a:t>
            </a:r>
          </a:p>
          <a:p>
            <a:pPr marL="342900" indent="-342900">
              <a:buFont typeface="Arial" panose="020B0604020202020204" pitchFamily="34" charset="0"/>
              <a:buAutoNum type="arabicPeriod"/>
            </a:pPr>
            <a:r>
              <a:rPr lang="en-US"/>
              <a:t>Elective (any course of interest in </a:t>
            </a:r>
            <a:r>
              <a:rPr lang="en-US">
                <a:hlinkClick r:id="rId4"/>
              </a:rPr>
              <a:t>Program of Studies booklet</a:t>
            </a:r>
            <a:r>
              <a:rPr lang="en-US"/>
              <a:t> or 2</a:t>
            </a:r>
            <a:r>
              <a:rPr lang="en-US" baseline="30000"/>
              <a:t>nd</a:t>
            </a:r>
            <a:r>
              <a:rPr lang="en-US"/>
              <a:t> math or 2</a:t>
            </a:r>
            <a:r>
              <a:rPr lang="en-US" baseline="30000"/>
              <a:t>nd</a:t>
            </a:r>
            <a:r>
              <a:rPr lang="en-US"/>
              <a:t> science)</a:t>
            </a:r>
          </a:p>
          <a:p>
            <a:pPr marL="342900" indent="-342900">
              <a:buFont typeface="Arial" panose="020B0604020202020204" pitchFamily="34" charset="0"/>
              <a:buAutoNum type="arabicPeriod"/>
            </a:pPr>
            <a:r>
              <a:rPr lang="en-US"/>
              <a:t>Elective (any course of interest in </a:t>
            </a:r>
            <a:r>
              <a:rPr lang="en-US">
                <a:hlinkClick r:id="rId4"/>
              </a:rPr>
              <a:t>Program of Studies booklet</a:t>
            </a:r>
            <a:r>
              <a:rPr lang="en-US"/>
              <a:t> or 2</a:t>
            </a:r>
            <a:r>
              <a:rPr lang="en-US" baseline="30000"/>
              <a:t>nd</a:t>
            </a:r>
            <a:r>
              <a:rPr lang="en-US"/>
              <a:t> math or 2</a:t>
            </a:r>
            <a:r>
              <a:rPr lang="en-US" baseline="30000"/>
              <a:t>nd</a:t>
            </a:r>
            <a:r>
              <a:rPr lang="en-US"/>
              <a:t> science)</a:t>
            </a:r>
          </a:p>
          <a:p>
            <a:pPr marL="342900" indent="-342900">
              <a:buFont typeface="Arial" panose="020B0604020202020204" pitchFamily="34" charset="0"/>
              <a:buAutoNum type="arabicPeriod"/>
            </a:pPr>
            <a:r>
              <a:rPr lang="en-US"/>
              <a:t>Elective (any course of interest in </a:t>
            </a:r>
            <a:r>
              <a:rPr lang="en-US">
                <a:hlinkClick r:id="rId4"/>
              </a:rPr>
              <a:t>Program of Studies booklet</a:t>
            </a:r>
            <a:r>
              <a:rPr lang="en-US"/>
              <a:t> or 2</a:t>
            </a:r>
            <a:r>
              <a:rPr lang="en-US" baseline="30000"/>
              <a:t>nd</a:t>
            </a:r>
            <a:r>
              <a:rPr lang="en-US"/>
              <a:t> math or 2</a:t>
            </a:r>
            <a:r>
              <a:rPr lang="en-US" baseline="30000"/>
              <a:t>nd</a:t>
            </a:r>
            <a:r>
              <a:rPr lang="en-US"/>
              <a:t> science)</a:t>
            </a:r>
          </a:p>
          <a:p>
            <a:pPr marL="342900" indent="-342900">
              <a:buFont typeface="Arial" panose="020B0604020202020204" pitchFamily="34" charset="0"/>
              <a:buAutoNum type="arabicPeriod"/>
            </a:pPr>
            <a:r>
              <a:rPr lang="en-US"/>
              <a:t>Elective (any course of interest in </a:t>
            </a:r>
            <a:r>
              <a:rPr lang="en-US">
                <a:hlinkClick r:id="rId4"/>
              </a:rPr>
              <a:t>Program of Studies booklet</a:t>
            </a:r>
            <a:r>
              <a:rPr lang="en-US"/>
              <a:t> or 2</a:t>
            </a:r>
            <a:r>
              <a:rPr lang="en-US" baseline="30000"/>
              <a:t>nd</a:t>
            </a:r>
            <a:r>
              <a:rPr lang="en-US"/>
              <a:t> math or 2</a:t>
            </a:r>
            <a:r>
              <a:rPr lang="en-US" baseline="30000"/>
              <a:t>nd</a:t>
            </a:r>
            <a:r>
              <a:rPr lang="en-US"/>
              <a:t> science)</a:t>
            </a:r>
          </a:p>
          <a:p>
            <a:pPr marL="0" indent="0">
              <a:buNone/>
            </a:pPr>
            <a:endParaRPr lang="en-US"/>
          </a:p>
          <a:p>
            <a:pPr marL="342900" indent="-342900">
              <a:buFont typeface="Arial" panose="020B0604020202020204" pitchFamily="34" charset="0"/>
              <a:buAutoNum type="arabicPeriod"/>
            </a:pPr>
            <a:endParaRPr lang="en-US"/>
          </a:p>
        </p:txBody>
      </p:sp>
    </p:spTree>
    <p:extLst>
      <p:ext uri="{BB962C8B-B14F-4D97-AF65-F5344CB8AC3E}">
        <p14:creationId xmlns:p14="http://schemas.microsoft.com/office/powerpoint/2010/main" val="374556636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E96986F3928645A101314E11EEC11F" ma:contentTypeVersion="14" ma:contentTypeDescription="Create a new document." ma:contentTypeScope="" ma:versionID="7cfbe0a8750328f969198067e9da1937">
  <xsd:schema xmlns:xsd="http://www.w3.org/2001/XMLSchema" xmlns:xs="http://www.w3.org/2001/XMLSchema" xmlns:p="http://schemas.microsoft.com/office/2006/metadata/properties" xmlns:ns3="d8149fa0-bcef-4c3a-aee7-e1ab31adeb94" xmlns:ns4="005cf647-e337-4738-a922-618ceff12e04" targetNamespace="http://schemas.microsoft.com/office/2006/metadata/properties" ma:root="true" ma:fieldsID="8dae973c373de5a02f5553795544da16" ns3:_="" ns4:_="">
    <xsd:import namespace="d8149fa0-bcef-4c3a-aee7-e1ab31adeb94"/>
    <xsd:import namespace="005cf647-e337-4738-a922-618ceff12e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49fa0-bcef-4c3a-aee7-e1ab31adeb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5cf647-e337-4738-a922-618ceff12e0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52337-910E-4509-B515-0F6B2524946D}">
  <ds:schemaRefs>
    <ds:schemaRef ds:uri="http://schemas.microsoft.com/sharepoint/v3/contenttype/forms"/>
  </ds:schemaRefs>
</ds:datastoreItem>
</file>

<file path=customXml/itemProps2.xml><?xml version="1.0" encoding="utf-8"?>
<ds:datastoreItem xmlns:ds="http://schemas.openxmlformats.org/officeDocument/2006/customXml" ds:itemID="{0A42919A-501A-49AD-946E-E539DE929665}">
  <ds:schemaRefs>
    <ds:schemaRef ds:uri="005cf647-e337-4738-a922-618ceff12e04"/>
    <ds:schemaRef ds:uri="d8149fa0-bcef-4c3a-aee7-e1ab31adeb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E81183-8CD9-41CF-8191-09CA096ABB9D}">
  <ds:schemaRefs>
    <ds:schemaRef ds:uri="005cf647-e337-4738-a922-618ceff12e04"/>
    <ds:schemaRef ds:uri="d8149fa0-bcef-4c3a-aee7-e1ab31adeb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Parcel</Template>
  <TotalTime>0</TotalTime>
  <Words>2349</Words>
  <Application>Microsoft Office PowerPoint</Application>
  <PresentationFormat>Widescreen</PresentationFormat>
  <Paragraphs>307</Paragraphs>
  <Slides>46</Slides>
  <Notes>0</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Gill Sans MT</vt:lpstr>
      <vt:lpstr>Parcel</vt:lpstr>
      <vt:lpstr>course selection parent information night</vt:lpstr>
      <vt:lpstr>Land acknowledgement</vt:lpstr>
      <vt:lpstr>Prayer</vt:lpstr>
      <vt:lpstr>Administrative Greetings</vt:lpstr>
      <vt:lpstr>What should I consider in selecting courses?</vt:lpstr>
      <vt:lpstr>Graduation eligibility</vt:lpstr>
      <vt:lpstr>Personal Graduation checklist</vt:lpstr>
      <vt:lpstr>What should my course selections include for grade 10?</vt:lpstr>
      <vt:lpstr>WHAT SHOULD MY COURSE SELECTIONS INCLUDE FOR GRADE 11?</vt:lpstr>
      <vt:lpstr>WHAT SHOULD MY COURSE SELECTIONS INCLUDE FOR GRADE 12?</vt:lpstr>
      <vt:lpstr>Program of studies</vt:lpstr>
      <vt:lpstr>Number of courses required at each grade level</vt:lpstr>
      <vt:lpstr>Number of courses required at each grade level</vt:lpstr>
      <vt:lpstr>helpful information</vt:lpstr>
      <vt:lpstr>Post-secondary requirements</vt:lpstr>
      <vt:lpstr>What is your post-secondary plan? OR What are your 'maybes'?</vt:lpstr>
      <vt:lpstr>Example of 3 'maybes'    figuring out the classes you need to keep your desired options open</vt:lpstr>
      <vt:lpstr>Post-secondary applications</vt:lpstr>
      <vt:lpstr>Research tool</vt:lpstr>
      <vt:lpstr>Mathematics</vt:lpstr>
      <vt:lpstr>Mathematics pathways</vt:lpstr>
      <vt:lpstr>Recommendations for math pathways</vt:lpstr>
      <vt:lpstr>science</vt:lpstr>
      <vt:lpstr>Science pathways</vt:lpstr>
      <vt:lpstr>Suggested science pathway to obtain all 30-level natural science courses</vt:lpstr>
      <vt:lpstr>Additional opportunities</vt:lpstr>
      <vt:lpstr>Advanced placement (AP) programming</vt:lpstr>
      <vt:lpstr>Ap calculus</vt:lpstr>
      <vt:lpstr>AP English pathway</vt:lpstr>
      <vt:lpstr>AP psychology pathway</vt:lpstr>
      <vt:lpstr>AP computer science pathway</vt:lpstr>
      <vt:lpstr>AP studio art pathway</vt:lpstr>
      <vt:lpstr>High performance phys. Ed.</vt:lpstr>
      <vt:lpstr>Ur accelerated courses</vt:lpstr>
      <vt:lpstr>magnet courses</vt:lpstr>
      <vt:lpstr>Trades and Skills Construction apprenticeship program (TASCAP)</vt:lpstr>
      <vt:lpstr>Learning online opportunities (Offerings subject to change)</vt:lpstr>
      <vt:lpstr>Registration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Contact riffelguidance@rcsd.ca</vt:lpstr>
    </vt:vector>
  </TitlesOfParts>
  <Company>RCSD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selection 2021-2022</dc:title>
  <dc:creator>Warnecke, Kyla</dc:creator>
  <cp:lastModifiedBy>Hanson, Lisa</cp:lastModifiedBy>
  <cp:revision>2</cp:revision>
  <dcterms:created xsi:type="dcterms:W3CDTF">2021-02-08T16:09:59Z</dcterms:created>
  <dcterms:modified xsi:type="dcterms:W3CDTF">2023-02-28T23:42:50Z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0x0101005EE96986F3928645A101314E11EEC11F</vt:lpwstr>
  </property>
</Properties>
</file>