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handoutMasterIdLst>
    <p:handoutMasterId r:id="rId18"/>
  </p:handoutMasterIdLst>
  <p:sldIdLst>
    <p:sldId id="256" r:id="rId2"/>
    <p:sldId id="257" r:id="rId3"/>
    <p:sldId id="270" r:id="rId4"/>
    <p:sldId id="258" r:id="rId5"/>
    <p:sldId id="267" r:id="rId6"/>
    <p:sldId id="259" r:id="rId7"/>
    <p:sldId id="260" r:id="rId8"/>
    <p:sldId id="261" r:id="rId9"/>
    <p:sldId id="262" r:id="rId10"/>
    <p:sldId id="263" r:id="rId11"/>
    <p:sldId id="271" r:id="rId12"/>
    <p:sldId id="264" r:id="rId13"/>
    <p:sldId id="265" r:id="rId14"/>
    <p:sldId id="272" r:id="rId15"/>
    <p:sldId id="266" r:id="rId16"/>
    <p:sldId id="269"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CAAD5486-F951-4BB1-B98D-7AE0272441E3}" type="datetimeFigureOut">
              <a:rPr lang="en-US" smtClean="0"/>
              <a:t>11/17/2022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A98D7448-3442-4CA7-81C3-C795F5C010FB}" type="slidenum">
              <a:rPr lang="en-US" smtClean="0"/>
              <a:t>‹#›</a:t>
            </a:fld>
            <a:endParaRPr lang="en-US"/>
          </a:p>
        </p:txBody>
      </p:sp>
    </p:spTree>
    <p:extLst>
      <p:ext uri="{BB962C8B-B14F-4D97-AF65-F5344CB8AC3E}">
        <p14:creationId xmlns:p14="http://schemas.microsoft.com/office/powerpoint/2010/main" val="25477827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11/17/2022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11/17/2022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11/17/2022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11/17/2022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mailto:m.wernikowski@rcsd.ca" TargetMode="External"/><Relationship Id="rId2" Type="http://schemas.openxmlformats.org/officeDocument/2006/relationships/hyperlink" Target="mailto:l.hanson@rcsd.ca"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091" y="2386744"/>
            <a:ext cx="10797309" cy="1645920"/>
          </a:xfrm>
        </p:spPr>
        <p:txBody>
          <a:bodyPr>
            <a:normAutofit fontScale="90000"/>
          </a:bodyPr>
          <a:lstStyle/>
          <a:p>
            <a:r>
              <a:rPr lang="en-US" dirty="0" smtClean="0"/>
              <a:t>Michael A. Riffel Catholic High School</a:t>
            </a:r>
            <a:br>
              <a:rPr lang="en-US" dirty="0" smtClean="0"/>
            </a:br>
            <a:r>
              <a:rPr lang="en-US" dirty="0" smtClean="0"/>
              <a:t>parent Graduation Meeting</a:t>
            </a:r>
            <a:endParaRPr lang="en-US" dirty="0"/>
          </a:p>
        </p:txBody>
      </p:sp>
      <p:sp>
        <p:nvSpPr>
          <p:cNvPr id="3" name="Subtitle 2"/>
          <p:cNvSpPr>
            <a:spLocks noGrp="1"/>
          </p:cNvSpPr>
          <p:nvPr>
            <p:ph type="subTitle" idx="1"/>
          </p:nvPr>
        </p:nvSpPr>
        <p:spPr>
          <a:xfrm>
            <a:off x="2782939" y="4648107"/>
            <a:ext cx="6801612" cy="1239894"/>
          </a:xfrm>
        </p:spPr>
        <p:txBody>
          <a:bodyPr>
            <a:normAutofit/>
          </a:bodyPr>
          <a:lstStyle/>
          <a:p>
            <a:r>
              <a:rPr lang="en-US" sz="2800" dirty="0" smtClean="0">
                <a:solidFill>
                  <a:schemeClr val="bg1"/>
                </a:solidFill>
              </a:rPr>
              <a:t>Welcome, Grade 12 students and families!</a:t>
            </a:r>
            <a:endParaRPr lang="en-US" sz="2800" dirty="0">
              <a:solidFill>
                <a:schemeClr val="bg1"/>
              </a:solidFill>
            </a:endParaRPr>
          </a:p>
        </p:txBody>
      </p:sp>
      <p:pic>
        <p:nvPicPr>
          <p:cNvPr id="102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37248" y="5075129"/>
            <a:ext cx="1330665" cy="1427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916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MASS</a:t>
            </a:r>
            <a:endParaRPr lang="en-US" dirty="0"/>
          </a:p>
        </p:txBody>
      </p:sp>
      <p:sp>
        <p:nvSpPr>
          <p:cNvPr id="3" name="Content Placeholder 2"/>
          <p:cNvSpPr>
            <a:spLocks noGrp="1"/>
          </p:cNvSpPr>
          <p:nvPr>
            <p:ph idx="1"/>
          </p:nvPr>
        </p:nvSpPr>
        <p:spPr>
          <a:xfrm>
            <a:off x="6145592" y="485624"/>
            <a:ext cx="5855855" cy="6567055"/>
          </a:xfrm>
        </p:spPr>
        <p:txBody>
          <a:bodyPr>
            <a:normAutofit fontScale="47500" lnSpcReduction="20000"/>
          </a:bodyPr>
          <a:lstStyle/>
          <a:p>
            <a:r>
              <a:rPr lang="en-US" sz="3300" dirty="0" smtClean="0"/>
              <a:t>Graduands </a:t>
            </a:r>
            <a:r>
              <a:rPr lang="en-US" sz="3300" dirty="0"/>
              <a:t>will proceed into the church at the start of </a:t>
            </a:r>
            <a:r>
              <a:rPr lang="en-US" sz="3300" dirty="0" smtClean="0"/>
              <a:t>Mass </a:t>
            </a:r>
            <a:r>
              <a:rPr lang="en-US" sz="3300" dirty="0"/>
              <a:t>and will sit together in a designated area (Graduands will rehearse this process at the mandatory graduation rehearsal on Monday, June </a:t>
            </a:r>
            <a:r>
              <a:rPr lang="en-US" sz="3300" dirty="0" smtClean="0"/>
              <a:t>19, 2023 </a:t>
            </a:r>
            <a:r>
              <a:rPr lang="en-US" sz="3300" dirty="0"/>
              <a:t>during period 3). Graduands will carry the graduation cap under their arm as they process into the church.</a:t>
            </a:r>
          </a:p>
          <a:p>
            <a:r>
              <a:rPr lang="en-US" sz="3300" dirty="0" smtClean="0"/>
              <a:t>Doors </a:t>
            </a:r>
            <a:r>
              <a:rPr lang="en-US" sz="3300" dirty="0"/>
              <a:t>to </a:t>
            </a:r>
            <a:r>
              <a:rPr lang="en-US" sz="3300" dirty="0" smtClean="0"/>
              <a:t>Holy Family </a:t>
            </a:r>
            <a:r>
              <a:rPr lang="en-US" sz="3300" dirty="0"/>
              <a:t>Parish will open at 6</a:t>
            </a:r>
            <a:r>
              <a:rPr lang="en-US" sz="3300" dirty="0" smtClean="0"/>
              <a:t>:30 </a:t>
            </a:r>
            <a:r>
              <a:rPr lang="en-US" sz="3300" dirty="0"/>
              <a:t>pm and the </a:t>
            </a:r>
            <a:r>
              <a:rPr lang="en-US" sz="3300" dirty="0" smtClean="0"/>
              <a:t>Graduation Mass will </a:t>
            </a:r>
            <a:r>
              <a:rPr lang="en-US" sz="3300" dirty="0"/>
              <a:t>begin at </a:t>
            </a:r>
            <a:r>
              <a:rPr lang="en-US" sz="3300" dirty="0" smtClean="0"/>
              <a:t>7:00 </a:t>
            </a:r>
            <a:r>
              <a:rPr lang="en-US" sz="3300" dirty="0"/>
              <a:t>pm. </a:t>
            </a:r>
            <a:r>
              <a:rPr lang="en-US" sz="3300" dirty="0" smtClean="0"/>
              <a:t>Seats </a:t>
            </a:r>
            <a:r>
              <a:rPr lang="en-US" sz="3300" dirty="0"/>
              <a:t>are available on a first-come basis. Certain rows at the front of the church will be reserved for the Graduands.</a:t>
            </a:r>
          </a:p>
          <a:p>
            <a:r>
              <a:rPr lang="en-US" sz="3300" dirty="0" smtClean="0"/>
              <a:t>Please </a:t>
            </a:r>
            <a:r>
              <a:rPr lang="en-US" sz="3300" dirty="0"/>
              <a:t>remember that </a:t>
            </a:r>
            <a:r>
              <a:rPr lang="en-US" sz="3300" dirty="0" smtClean="0"/>
              <a:t>Holy Family Parish does </a:t>
            </a:r>
            <a:r>
              <a:rPr lang="en-US" sz="3300" dirty="0"/>
              <a:t>not allow food or drink in the church </a:t>
            </a:r>
            <a:r>
              <a:rPr lang="en-US" sz="3300" dirty="0" smtClean="0"/>
              <a:t>during Graduation </a:t>
            </a:r>
            <a:r>
              <a:rPr lang="en-US" sz="3300" dirty="0"/>
              <a:t>M</a:t>
            </a:r>
            <a:r>
              <a:rPr lang="en-US" sz="3300" dirty="0" smtClean="0"/>
              <a:t>ass.</a:t>
            </a:r>
          </a:p>
          <a:p>
            <a:r>
              <a:rPr lang="en-US" sz="3300" dirty="0" smtClean="0"/>
              <a:t>Holy Family Parish also </a:t>
            </a:r>
            <a:r>
              <a:rPr lang="en-US" sz="3300" dirty="0"/>
              <a:t>does not allow hats to be worn inside the church </a:t>
            </a:r>
            <a:r>
              <a:rPr lang="en-US" sz="3300" dirty="0" smtClean="0"/>
              <a:t>(</a:t>
            </a:r>
            <a:r>
              <a:rPr lang="en-US" sz="3300" dirty="0"/>
              <a:t>an exception is made only for the graduation caps worn by our </a:t>
            </a:r>
            <a:r>
              <a:rPr lang="en-US" sz="3300" dirty="0" smtClean="0"/>
              <a:t>Graduands).</a:t>
            </a:r>
            <a:endParaRPr lang="en-US" sz="3300" dirty="0"/>
          </a:p>
          <a:p>
            <a:r>
              <a:rPr lang="en-US" sz="3300" dirty="0" smtClean="0"/>
              <a:t>Holy Family </a:t>
            </a:r>
            <a:r>
              <a:rPr lang="en-US" sz="3300" dirty="0"/>
              <a:t>Parish must enforce the provincial and city smoking bylaws which state that smoking/vaping is not allowed inside a public building at any time, and that such activities must be done outdoors a minimum of three </a:t>
            </a:r>
            <a:r>
              <a:rPr lang="en-US" sz="3300" dirty="0" err="1"/>
              <a:t>metres</a:t>
            </a:r>
            <a:r>
              <a:rPr lang="en-US" sz="3300" dirty="0"/>
              <a:t> (15 feet) from any building entrance.</a:t>
            </a:r>
          </a:p>
          <a:p>
            <a:r>
              <a:rPr lang="en-US" sz="3300" dirty="0" smtClean="0"/>
              <a:t>For </a:t>
            </a:r>
            <a:r>
              <a:rPr lang="en-US" sz="3300" dirty="0"/>
              <a:t>the benefit and enjoyment of all those in attendance for our </a:t>
            </a:r>
            <a:r>
              <a:rPr lang="en-US" sz="3300" dirty="0" smtClean="0"/>
              <a:t>Graduation Mass, </a:t>
            </a:r>
            <a:r>
              <a:rPr lang="en-US" sz="3300" dirty="0"/>
              <a:t>we are requesting that individuals refrain from leaving the building during any portion of the </a:t>
            </a:r>
            <a:r>
              <a:rPr lang="en-US" sz="3300" dirty="0" smtClean="0"/>
              <a:t>Mass.  This </a:t>
            </a:r>
            <a:r>
              <a:rPr lang="en-US" sz="3300" dirty="0"/>
              <a:t>ensures that noise and distractions are at a minimum. The entire program runs approximately </a:t>
            </a:r>
            <a:r>
              <a:rPr lang="en-US" sz="3300" dirty="0" smtClean="0"/>
              <a:t>1 </a:t>
            </a:r>
            <a:r>
              <a:rPr lang="en-US" sz="3300" dirty="0"/>
              <a:t>½ hours and this may prove lengthy for small children.</a:t>
            </a:r>
          </a:p>
          <a:p>
            <a:endParaRPr lang="en-US" dirty="0"/>
          </a:p>
        </p:txBody>
      </p:sp>
      <p:sp>
        <p:nvSpPr>
          <p:cNvPr id="4" name="Text Placeholder 3"/>
          <p:cNvSpPr>
            <a:spLocks noGrp="1"/>
          </p:cNvSpPr>
          <p:nvPr>
            <p:ph type="body" sz="half" idx="2"/>
          </p:nvPr>
        </p:nvSpPr>
        <p:spPr>
          <a:xfrm>
            <a:off x="1150620" y="3845482"/>
            <a:ext cx="3794760" cy="2194036"/>
          </a:xfrm>
        </p:spPr>
        <p:txBody>
          <a:bodyPr>
            <a:normAutofit/>
          </a:bodyPr>
          <a:lstStyle/>
          <a:p>
            <a:r>
              <a:rPr lang="en-US" sz="2400" dirty="0" smtClean="0">
                <a:solidFill>
                  <a:schemeClr val="tx1"/>
                </a:solidFill>
              </a:rPr>
              <a:t>Wednesday, June 28, 2023</a:t>
            </a:r>
          </a:p>
          <a:p>
            <a:r>
              <a:rPr lang="en-US" sz="2400" dirty="0">
                <a:solidFill>
                  <a:schemeClr val="tx1"/>
                </a:solidFill>
              </a:rPr>
              <a:t>7</a:t>
            </a:r>
            <a:r>
              <a:rPr lang="en-US" sz="2400" dirty="0" smtClean="0">
                <a:solidFill>
                  <a:schemeClr val="tx1"/>
                </a:solidFill>
              </a:rPr>
              <a:t>:00 pm</a:t>
            </a:r>
          </a:p>
          <a:p>
            <a:r>
              <a:rPr lang="en-US" sz="2400" dirty="0" smtClean="0">
                <a:solidFill>
                  <a:schemeClr val="tx1"/>
                </a:solidFill>
              </a:rPr>
              <a:t>Holy Family Parish</a:t>
            </a:r>
          </a:p>
          <a:p>
            <a:r>
              <a:rPr lang="en-US" sz="2400" dirty="0" smtClean="0">
                <a:solidFill>
                  <a:schemeClr val="tx1"/>
                </a:solidFill>
              </a:rPr>
              <a:t>1021 McCarthy Boulevard</a:t>
            </a:r>
            <a:endParaRPr lang="en-US" sz="2400" dirty="0">
              <a:solidFill>
                <a:schemeClr val="tx1"/>
              </a:solidFill>
            </a:endParaRPr>
          </a:p>
        </p:txBody>
      </p:sp>
    </p:spTree>
    <p:extLst>
      <p:ext uri="{BB962C8B-B14F-4D97-AF65-F5344CB8AC3E}">
        <p14:creationId xmlns:p14="http://schemas.microsoft.com/office/powerpoint/2010/main" val="170496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exercises</a:t>
            </a:r>
            <a:br>
              <a:rPr lang="en-US" dirty="0" smtClean="0"/>
            </a:br>
            <a:endParaRPr lang="en-US" dirty="0"/>
          </a:p>
        </p:txBody>
      </p:sp>
      <p:sp>
        <p:nvSpPr>
          <p:cNvPr id="3" name="Content Placeholder 2"/>
          <p:cNvSpPr>
            <a:spLocks noGrp="1"/>
          </p:cNvSpPr>
          <p:nvPr>
            <p:ph idx="1"/>
          </p:nvPr>
        </p:nvSpPr>
        <p:spPr>
          <a:xfrm>
            <a:off x="6240544" y="1065228"/>
            <a:ext cx="5311376" cy="5505253"/>
          </a:xfrm>
        </p:spPr>
        <p:txBody>
          <a:bodyPr>
            <a:normAutofit/>
          </a:bodyPr>
          <a:lstStyle/>
          <a:p>
            <a:pPr lvl="0">
              <a:buClr>
                <a:srgbClr val="9BAFB5"/>
              </a:buClr>
            </a:pPr>
            <a:r>
              <a:rPr lang="en-US" sz="1800" dirty="0" smtClean="0">
                <a:solidFill>
                  <a:srgbClr val="000000"/>
                </a:solidFill>
              </a:rPr>
              <a:t>Doors </a:t>
            </a:r>
            <a:r>
              <a:rPr lang="en-US" sz="1800" dirty="0">
                <a:solidFill>
                  <a:srgbClr val="000000"/>
                </a:solidFill>
              </a:rPr>
              <a:t>to </a:t>
            </a:r>
            <a:r>
              <a:rPr lang="en-US" sz="1800" dirty="0" smtClean="0">
                <a:solidFill>
                  <a:srgbClr val="000000"/>
                </a:solidFill>
              </a:rPr>
              <a:t>Conexus Arts Centre will </a:t>
            </a:r>
            <a:r>
              <a:rPr lang="en-US" sz="1800" dirty="0">
                <a:solidFill>
                  <a:srgbClr val="000000"/>
                </a:solidFill>
              </a:rPr>
              <a:t>open at </a:t>
            </a:r>
            <a:r>
              <a:rPr lang="en-US" sz="1800" dirty="0" smtClean="0">
                <a:solidFill>
                  <a:srgbClr val="000000"/>
                </a:solidFill>
              </a:rPr>
              <a:t>9:00 am </a:t>
            </a:r>
            <a:r>
              <a:rPr lang="en-US" sz="1800" dirty="0">
                <a:solidFill>
                  <a:srgbClr val="000000"/>
                </a:solidFill>
              </a:rPr>
              <a:t>and the Graduation E</a:t>
            </a:r>
            <a:r>
              <a:rPr lang="en-US" sz="1800" dirty="0" smtClean="0">
                <a:solidFill>
                  <a:srgbClr val="000000"/>
                </a:solidFill>
              </a:rPr>
              <a:t>xercises </a:t>
            </a:r>
            <a:r>
              <a:rPr lang="en-US" sz="1800" dirty="0">
                <a:solidFill>
                  <a:srgbClr val="000000"/>
                </a:solidFill>
              </a:rPr>
              <a:t>will begin at 7:00 pm. Seats are available on a first-come basis. </a:t>
            </a:r>
            <a:endParaRPr lang="en-US" sz="1800" dirty="0" smtClean="0">
              <a:solidFill>
                <a:srgbClr val="000000"/>
              </a:solidFill>
            </a:endParaRPr>
          </a:p>
          <a:p>
            <a:pPr lvl="0">
              <a:buClr>
                <a:srgbClr val="9BAFB5"/>
              </a:buClr>
            </a:pPr>
            <a:r>
              <a:rPr lang="en-US" sz="1800" dirty="0" smtClean="0">
                <a:solidFill>
                  <a:srgbClr val="000000"/>
                </a:solidFill>
              </a:rPr>
              <a:t>Graduands must proceed backstage at 9:00 am and find their labeled seats on the stage risers.  They will remain seated on the stage for the duration of the program.</a:t>
            </a:r>
          </a:p>
          <a:p>
            <a:pPr lvl="0">
              <a:buClr>
                <a:srgbClr val="9BAFB5"/>
              </a:buClr>
            </a:pPr>
            <a:r>
              <a:rPr lang="en-US" sz="1800" dirty="0">
                <a:solidFill>
                  <a:srgbClr val="000000"/>
                </a:solidFill>
              </a:rPr>
              <a:t>Please </a:t>
            </a:r>
            <a:r>
              <a:rPr lang="en-US" sz="1800" dirty="0" smtClean="0">
                <a:solidFill>
                  <a:srgbClr val="000000"/>
                </a:solidFill>
              </a:rPr>
              <a:t>refrain from bringing food or drink to Conexus Arts Centre.</a:t>
            </a:r>
            <a:endParaRPr lang="en-US" sz="1800" dirty="0">
              <a:solidFill>
                <a:srgbClr val="000000"/>
              </a:solidFill>
            </a:endParaRPr>
          </a:p>
          <a:p>
            <a:pPr lvl="0">
              <a:buClr>
                <a:srgbClr val="9BAFB5"/>
              </a:buClr>
            </a:pPr>
            <a:r>
              <a:rPr lang="en-US" sz="1800" dirty="0" smtClean="0">
                <a:solidFill>
                  <a:srgbClr val="000000"/>
                </a:solidFill>
              </a:rPr>
              <a:t>Conexus Arts Centre must </a:t>
            </a:r>
            <a:r>
              <a:rPr lang="en-US" sz="1800" dirty="0">
                <a:solidFill>
                  <a:srgbClr val="000000"/>
                </a:solidFill>
              </a:rPr>
              <a:t>enforce the provincial and city smoking bylaws which state that smoking/vaping is not allowed inside a public building at any time, and that such activities must be done outdoors a minimum of three </a:t>
            </a:r>
            <a:r>
              <a:rPr lang="en-US" sz="1800" dirty="0" err="1">
                <a:solidFill>
                  <a:srgbClr val="000000"/>
                </a:solidFill>
              </a:rPr>
              <a:t>metres</a:t>
            </a:r>
            <a:r>
              <a:rPr lang="en-US" sz="1800" dirty="0">
                <a:solidFill>
                  <a:srgbClr val="000000"/>
                </a:solidFill>
              </a:rPr>
              <a:t> (15 feet) from any building entrance</a:t>
            </a:r>
            <a:r>
              <a:rPr lang="en-US" sz="1800" dirty="0" smtClean="0">
                <a:solidFill>
                  <a:srgbClr val="000000"/>
                </a:solidFill>
              </a:rPr>
              <a:t>.</a:t>
            </a:r>
          </a:p>
          <a:p>
            <a:pPr>
              <a:buClr>
                <a:srgbClr val="9BAFB5"/>
              </a:buClr>
            </a:pPr>
            <a:r>
              <a:rPr lang="en-US" sz="1800" dirty="0"/>
              <a:t>The entire program runs approximately 1 ½ hours and this may prove lengthy for small children.</a:t>
            </a:r>
          </a:p>
          <a:p>
            <a:pPr lvl="0">
              <a:buClr>
                <a:srgbClr val="9BAFB5"/>
              </a:buClr>
            </a:pPr>
            <a:endParaRPr lang="en-US" sz="1800" dirty="0">
              <a:solidFill>
                <a:srgbClr val="000000"/>
              </a:solidFill>
            </a:endParaRPr>
          </a:p>
          <a:p>
            <a:pPr lvl="0">
              <a:buClr>
                <a:srgbClr val="9BAFB5"/>
              </a:buClr>
            </a:pPr>
            <a:endParaRPr lang="en-US" sz="1600" dirty="0">
              <a:solidFill>
                <a:srgbClr val="000000"/>
              </a:solidFill>
            </a:endParaRPr>
          </a:p>
          <a:p>
            <a:endParaRPr lang="en-US" dirty="0"/>
          </a:p>
        </p:txBody>
      </p:sp>
      <p:sp>
        <p:nvSpPr>
          <p:cNvPr id="4" name="Text Placeholder 3"/>
          <p:cNvSpPr>
            <a:spLocks noGrp="1"/>
          </p:cNvSpPr>
          <p:nvPr>
            <p:ph type="body" sz="half" idx="2"/>
          </p:nvPr>
        </p:nvSpPr>
        <p:spPr/>
        <p:txBody>
          <a:bodyPr>
            <a:normAutofit/>
          </a:bodyPr>
          <a:lstStyle/>
          <a:p>
            <a:r>
              <a:rPr lang="en-US" sz="2000" dirty="0" smtClean="0">
                <a:solidFill>
                  <a:schemeClr val="tx1"/>
                </a:solidFill>
              </a:rPr>
              <a:t>Thursday, June 29th, 2023</a:t>
            </a:r>
          </a:p>
          <a:p>
            <a:r>
              <a:rPr lang="en-US" sz="2000" dirty="0" smtClean="0">
                <a:solidFill>
                  <a:schemeClr val="tx1"/>
                </a:solidFill>
              </a:rPr>
              <a:t>9:30 am </a:t>
            </a:r>
          </a:p>
          <a:p>
            <a:r>
              <a:rPr lang="en-US" sz="2000" dirty="0" smtClean="0">
                <a:solidFill>
                  <a:schemeClr val="tx1"/>
                </a:solidFill>
              </a:rPr>
              <a:t>Conexus Arts Centre</a:t>
            </a:r>
          </a:p>
          <a:p>
            <a:r>
              <a:rPr lang="en-US" sz="2000" dirty="0" smtClean="0">
                <a:solidFill>
                  <a:schemeClr val="tx1"/>
                </a:solidFill>
              </a:rPr>
              <a:t>200 Lakeshore Drive</a:t>
            </a:r>
            <a:endParaRPr lang="en-US" sz="2000" dirty="0">
              <a:solidFill>
                <a:schemeClr val="tx1"/>
              </a:solidFill>
            </a:endParaRPr>
          </a:p>
        </p:txBody>
      </p:sp>
    </p:spTree>
    <p:extLst>
      <p:ext uri="{BB962C8B-B14F-4D97-AF65-F5344CB8AC3E}">
        <p14:creationId xmlns:p14="http://schemas.microsoft.com/office/powerpoint/2010/main" val="3021167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ACADEMIC </a:t>
            </a:r>
            <a:r>
              <a:rPr lang="en-US" dirty="0"/>
              <a:t>DRESS REQUIREMENTS</a:t>
            </a:r>
            <a:br>
              <a:rPr lang="en-US" dirty="0"/>
            </a:br>
            <a:r>
              <a:rPr lang="en-US" dirty="0"/>
              <a:t>(CAP &amp; GOWN)</a:t>
            </a:r>
            <a:br>
              <a:rPr lang="en-US" dirty="0"/>
            </a:br>
            <a:endParaRPr lang="en-US" dirty="0"/>
          </a:p>
        </p:txBody>
      </p:sp>
      <p:sp>
        <p:nvSpPr>
          <p:cNvPr id="3" name="Content Placeholder 2"/>
          <p:cNvSpPr>
            <a:spLocks noGrp="1"/>
          </p:cNvSpPr>
          <p:nvPr>
            <p:ph idx="1"/>
          </p:nvPr>
        </p:nvSpPr>
        <p:spPr>
          <a:xfrm>
            <a:off x="6193183" y="703603"/>
            <a:ext cx="5662669" cy="5662670"/>
          </a:xfrm>
        </p:spPr>
        <p:txBody>
          <a:bodyPr>
            <a:normAutofit/>
          </a:bodyPr>
          <a:lstStyle/>
          <a:p>
            <a:r>
              <a:rPr lang="en-US" sz="2050" dirty="0"/>
              <a:t>The academic dress worn by the </a:t>
            </a:r>
            <a:r>
              <a:rPr lang="en-US" sz="2050" dirty="0" err="1"/>
              <a:t>Graduand</a:t>
            </a:r>
            <a:r>
              <a:rPr lang="en-US" sz="2050" dirty="0"/>
              <a:t> consists of a blue gown, cap and a red v-stole. The cost is included in the graduation fee</a:t>
            </a:r>
            <a:r>
              <a:rPr lang="en-US" sz="2050" dirty="0" smtClean="0"/>
              <a:t>.  These are keeper gowns, so no need to return them!</a:t>
            </a:r>
            <a:endParaRPr lang="en-US" sz="2050" dirty="0"/>
          </a:p>
          <a:p>
            <a:endParaRPr lang="en-US" sz="2050" dirty="0"/>
          </a:p>
          <a:p>
            <a:r>
              <a:rPr lang="en-US" sz="2050" dirty="0"/>
              <a:t>Gowns, caps and v-stoles MUST be picked up at the school on Monday, June </a:t>
            </a:r>
            <a:r>
              <a:rPr lang="en-US" sz="2050" dirty="0" smtClean="0"/>
              <a:t>26, 2023 </a:t>
            </a:r>
            <a:r>
              <a:rPr lang="en-US" sz="2050" dirty="0"/>
              <a:t>in the Commons Area between 11:00 am and 12:30 pm.</a:t>
            </a:r>
          </a:p>
          <a:p>
            <a:endParaRPr lang="en-US" sz="2050" dirty="0">
              <a:solidFill>
                <a:srgbClr val="FFC000"/>
              </a:solidFill>
            </a:endParaRPr>
          </a:p>
          <a:p>
            <a:r>
              <a:rPr lang="en-US" sz="2050" dirty="0"/>
              <a:t>Dress clothing is required under the gowns. Boys may wear a shirt and tie, dress pants and dress shoes.  Girls may wear either a dress, or a top and dress pants and dress shoes.  NO shorts, flip-flops, or beach type shoes of any kind may be worn.</a:t>
            </a:r>
          </a:p>
          <a:p>
            <a:endParaRPr lang="en-US" dirty="0"/>
          </a:p>
        </p:txBody>
      </p:sp>
      <p:pic>
        <p:nvPicPr>
          <p:cNvPr id="5" name="Picture 4"/>
          <p:cNvPicPr>
            <a:picLocks noChangeAspect="1"/>
          </p:cNvPicPr>
          <p:nvPr/>
        </p:nvPicPr>
        <p:blipFill>
          <a:blip r:embed="rId2"/>
          <a:stretch>
            <a:fillRect/>
          </a:stretch>
        </p:blipFill>
        <p:spPr>
          <a:xfrm>
            <a:off x="11009273" y="5583826"/>
            <a:ext cx="1182727" cy="1274174"/>
          </a:xfrm>
          <a:prstGeom prst="rect">
            <a:avLst/>
          </a:prstGeom>
        </p:spPr>
      </p:pic>
    </p:spTree>
    <p:extLst>
      <p:ext uri="{BB962C8B-B14F-4D97-AF65-F5344CB8AC3E}">
        <p14:creationId xmlns:p14="http://schemas.microsoft.com/office/powerpoint/2010/main" val="35492928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VALEDICTORIAN &amp; SALUTATORIAN</a:t>
            </a:r>
            <a:br>
              <a:rPr lang="en-US" dirty="0"/>
            </a:br>
            <a:endParaRPr lang="en-US" dirty="0"/>
          </a:p>
        </p:txBody>
      </p:sp>
      <p:sp>
        <p:nvSpPr>
          <p:cNvPr id="3" name="Content Placeholder 2"/>
          <p:cNvSpPr>
            <a:spLocks noGrp="1"/>
          </p:cNvSpPr>
          <p:nvPr>
            <p:ph idx="1"/>
          </p:nvPr>
        </p:nvSpPr>
        <p:spPr>
          <a:xfrm>
            <a:off x="6323682" y="347031"/>
            <a:ext cx="5409282" cy="6510969"/>
          </a:xfrm>
        </p:spPr>
        <p:txBody>
          <a:bodyPr>
            <a:normAutofit fontScale="85000" lnSpcReduction="10000"/>
          </a:bodyPr>
          <a:lstStyle/>
          <a:p>
            <a:pPr marL="0" indent="0">
              <a:buNone/>
            </a:pPr>
            <a:r>
              <a:rPr lang="en-US" b="1" dirty="0" smtClean="0"/>
              <a:t>VALEDICTORIAN:</a:t>
            </a:r>
          </a:p>
          <a:p>
            <a:r>
              <a:rPr lang="en-US" dirty="0"/>
              <a:t>S</a:t>
            </a:r>
            <a:r>
              <a:rPr lang="en-US" dirty="0" smtClean="0"/>
              <a:t>erves </a:t>
            </a:r>
            <a:r>
              <a:rPr lang="en-US" dirty="0"/>
              <a:t>as the representative voice of the entire graduating class. This position should be looked upon as an </a:t>
            </a:r>
            <a:r>
              <a:rPr lang="en-US" dirty="0" err="1" smtClean="0"/>
              <a:t>honour</a:t>
            </a:r>
            <a:r>
              <a:rPr lang="en-US" dirty="0" smtClean="0"/>
              <a:t>.</a:t>
            </a:r>
          </a:p>
          <a:p>
            <a:pPr marL="0" indent="0">
              <a:buNone/>
            </a:pPr>
            <a:r>
              <a:rPr lang="en-US" b="1" dirty="0" smtClean="0"/>
              <a:t>SALUTATORIAN:</a:t>
            </a:r>
          </a:p>
          <a:p>
            <a:r>
              <a:rPr lang="en-US" dirty="0"/>
              <a:t>A</a:t>
            </a:r>
            <a:r>
              <a:rPr lang="en-US" dirty="0" smtClean="0"/>
              <a:t>lso </a:t>
            </a:r>
            <a:r>
              <a:rPr lang="en-US" dirty="0"/>
              <a:t>an </a:t>
            </a:r>
            <a:r>
              <a:rPr lang="en-US" dirty="0" err="1"/>
              <a:t>honoured</a:t>
            </a:r>
            <a:r>
              <a:rPr lang="en-US" dirty="0"/>
              <a:t> position, has the responsibility of welcoming everyone to the graduation</a:t>
            </a:r>
            <a:r>
              <a:rPr lang="en-US" dirty="0" smtClean="0"/>
              <a:t>.</a:t>
            </a:r>
            <a:endParaRPr lang="en-US" dirty="0"/>
          </a:p>
          <a:p>
            <a:pPr marL="0" indent="0">
              <a:buNone/>
            </a:pPr>
            <a:r>
              <a:rPr lang="en-US" dirty="0" smtClean="0"/>
              <a:t>Procedure </a:t>
            </a:r>
            <a:r>
              <a:rPr lang="en-US" dirty="0"/>
              <a:t>for Selecting the </a:t>
            </a:r>
            <a:r>
              <a:rPr lang="en-US" b="1" dirty="0"/>
              <a:t>Valedictorian</a:t>
            </a:r>
            <a:r>
              <a:rPr lang="en-US" dirty="0"/>
              <a:t> and </a:t>
            </a:r>
            <a:r>
              <a:rPr lang="en-US" b="1" dirty="0" smtClean="0"/>
              <a:t>Salutatorian</a:t>
            </a:r>
            <a:r>
              <a:rPr lang="en-US" dirty="0" smtClean="0"/>
              <a:t>:</a:t>
            </a:r>
            <a:endParaRPr lang="en-US" dirty="0"/>
          </a:p>
          <a:p>
            <a:r>
              <a:rPr lang="en-US" dirty="0"/>
              <a:t>The top four eligible </a:t>
            </a:r>
            <a:r>
              <a:rPr lang="en-US" dirty="0" err="1"/>
              <a:t>graduands</a:t>
            </a:r>
            <a:r>
              <a:rPr lang="en-US" dirty="0"/>
              <a:t> based upon Semester One averages are eligible and have been nominated for </a:t>
            </a:r>
            <a:r>
              <a:rPr lang="en-US" b="1" dirty="0"/>
              <a:t>Valedictorian</a:t>
            </a:r>
            <a:r>
              <a:rPr lang="en-US" dirty="0"/>
              <a:t> and </a:t>
            </a:r>
            <a:r>
              <a:rPr lang="en-US" b="1" dirty="0"/>
              <a:t>Salutatorian</a:t>
            </a:r>
            <a:r>
              <a:rPr lang="en-US" dirty="0"/>
              <a:t>. </a:t>
            </a:r>
            <a:r>
              <a:rPr lang="en-US" dirty="0" smtClean="0"/>
              <a:t> The </a:t>
            </a:r>
            <a:r>
              <a:rPr lang="en-US" dirty="0"/>
              <a:t>nominee receiving the highest number of votes will be the </a:t>
            </a:r>
            <a:r>
              <a:rPr lang="en-US" b="1" dirty="0"/>
              <a:t>Valedictorian</a:t>
            </a:r>
            <a:r>
              <a:rPr lang="en-US" dirty="0"/>
              <a:t> and the nominee receiving the second highest number of votes will be the </a:t>
            </a:r>
            <a:r>
              <a:rPr lang="en-US" b="1" dirty="0"/>
              <a:t>Salutatorian</a:t>
            </a:r>
            <a:r>
              <a:rPr lang="en-US" dirty="0"/>
              <a:t>. These speeches will be determined based on grad eligibility. </a:t>
            </a:r>
            <a:endParaRPr lang="en-US" dirty="0" smtClean="0"/>
          </a:p>
          <a:p>
            <a:r>
              <a:rPr lang="en-US" dirty="0" smtClean="0"/>
              <a:t>Voting on these positions will take place in April/May via emailed Microsoft Form.  Please have students listen to announcements for further details.</a:t>
            </a:r>
            <a:endParaRPr lang="en-US" dirty="0"/>
          </a:p>
          <a:p>
            <a:r>
              <a:rPr lang="en-US" dirty="0"/>
              <a:t>The </a:t>
            </a:r>
            <a:r>
              <a:rPr lang="en-US" b="1" dirty="0"/>
              <a:t>Valedictorian</a:t>
            </a:r>
            <a:r>
              <a:rPr lang="en-US" dirty="0"/>
              <a:t> and </a:t>
            </a:r>
            <a:r>
              <a:rPr lang="en-US" b="1" dirty="0"/>
              <a:t>Salutatorian</a:t>
            </a:r>
            <a:r>
              <a:rPr lang="en-US" dirty="0"/>
              <a:t> must have their speeches approved by the Graduation Chair and School Administration. School Administration reserves the right to remove any student from these roles if they do not adhere to the recommendations regarding speeches.</a:t>
            </a:r>
          </a:p>
          <a:p>
            <a:endParaRPr lang="en-US" dirty="0"/>
          </a:p>
        </p:txBody>
      </p:sp>
      <p:pic>
        <p:nvPicPr>
          <p:cNvPr id="5" name="Picture 4"/>
          <p:cNvPicPr>
            <a:picLocks noChangeAspect="1"/>
          </p:cNvPicPr>
          <p:nvPr/>
        </p:nvPicPr>
        <p:blipFill>
          <a:blip r:embed="rId2"/>
          <a:stretch>
            <a:fillRect/>
          </a:stretch>
        </p:blipFill>
        <p:spPr>
          <a:xfrm>
            <a:off x="11292727" y="5909450"/>
            <a:ext cx="880473" cy="948550"/>
          </a:xfrm>
          <a:prstGeom prst="rect">
            <a:avLst/>
          </a:prstGeom>
        </p:spPr>
      </p:pic>
    </p:spTree>
    <p:extLst>
      <p:ext uri="{BB962C8B-B14F-4D97-AF65-F5344CB8AC3E}">
        <p14:creationId xmlns:p14="http://schemas.microsoft.com/office/powerpoint/2010/main" val="24518817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Awards</a:t>
            </a:r>
            <a:endParaRPr lang="en-US" dirty="0"/>
          </a:p>
        </p:txBody>
      </p:sp>
      <p:sp>
        <p:nvSpPr>
          <p:cNvPr id="3" name="Content Placeholder 2"/>
          <p:cNvSpPr>
            <a:spLocks noGrp="1"/>
          </p:cNvSpPr>
          <p:nvPr>
            <p:ph idx="1"/>
          </p:nvPr>
        </p:nvSpPr>
        <p:spPr>
          <a:xfrm>
            <a:off x="6268825" y="160255"/>
            <a:ext cx="5712643" cy="6485641"/>
          </a:xfrm>
        </p:spPr>
        <p:txBody>
          <a:bodyPr>
            <a:normAutofit fontScale="85000" lnSpcReduction="20000"/>
          </a:bodyPr>
          <a:lstStyle/>
          <a:p>
            <a:r>
              <a:rPr lang="en-US" dirty="0" smtClean="0"/>
              <a:t>There are several Graduation Awards offered to Riffel students.  Please consider applying along with other scholarship applications!</a:t>
            </a:r>
          </a:p>
          <a:p>
            <a:r>
              <a:rPr lang="en-US" dirty="0" smtClean="0"/>
              <a:t>Go to:</a:t>
            </a:r>
          </a:p>
          <a:p>
            <a:pPr lvl="1"/>
            <a:r>
              <a:rPr lang="en-US" dirty="0" smtClean="0"/>
              <a:t>Riffel Main Page</a:t>
            </a:r>
          </a:p>
          <a:p>
            <a:pPr lvl="2"/>
            <a:r>
              <a:rPr lang="en-US" dirty="0" smtClean="0"/>
              <a:t>Student Services</a:t>
            </a:r>
          </a:p>
          <a:p>
            <a:pPr lvl="3"/>
            <a:r>
              <a:rPr lang="en-US" dirty="0" smtClean="0"/>
              <a:t>Drop down menu</a:t>
            </a:r>
          </a:p>
          <a:p>
            <a:pPr lvl="4"/>
            <a:r>
              <a:rPr lang="en-US" dirty="0" smtClean="0"/>
              <a:t>Graduation News</a:t>
            </a:r>
          </a:p>
          <a:p>
            <a:pPr lvl="5"/>
            <a:r>
              <a:rPr lang="en-US" dirty="0" smtClean="0"/>
              <a:t>Graduation Awards</a:t>
            </a:r>
            <a:endParaRPr lang="en-US" dirty="0"/>
          </a:p>
          <a:p>
            <a:endParaRPr lang="en-US" b="1" dirty="0" smtClean="0">
              <a:solidFill>
                <a:srgbClr val="000000"/>
              </a:solidFill>
              <a:latin typeface="azo-sans-web"/>
            </a:endParaRPr>
          </a:p>
          <a:p>
            <a:r>
              <a:rPr lang="en-US" b="1" dirty="0" smtClean="0">
                <a:solidFill>
                  <a:srgbClr val="000000"/>
                </a:solidFill>
                <a:latin typeface="+mj-lt"/>
              </a:rPr>
              <a:t>Please review the following awards and their criteria and consider applying!</a:t>
            </a:r>
          </a:p>
          <a:p>
            <a:r>
              <a:rPr lang="en-US" b="1" dirty="0" smtClean="0">
                <a:solidFill>
                  <a:srgbClr val="000000"/>
                </a:solidFill>
                <a:latin typeface="+mj-lt"/>
              </a:rPr>
              <a:t>Applications (via Microsoft Form) will open in April/May.  Please listen to announcements!</a:t>
            </a:r>
          </a:p>
          <a:p>
            <a:pPr marL="0" indent="0">
              <a:buNone/>
            </a:pPr>
            <a:endParaRPr lang="en-US" b="1" dirty="0">
              <a:solidFill>
                <a:srgbClr val="000000"/>
              </a:solidFill>
              <a:latin typeface="+mj-lt"/>
            </a:endParaRPr>
          </a:p>
          <a:p>
            <a:pPr lvl="1"/>
            <a:r>
              <a:rPr lang="en-US" i="1" dirty="0" smtClean="0">
                <a:solidFill>
                  <a:srgbClr val="000000"/>
                </a:solidFill>
                <a:latin typeface="+mj-lt"/>
              </a:rPr>
              <a:t>Campion </a:t>
            </a:r>
            <a:r>
              <a:rPr lang="en-US" i="1" dirty="0">
                <a:solidFill>
                  <a:srgbClr val="000000"/>
                </a:solidFill>
                <a:latin typeface="+mj-lt"/>
              </a:rPr>
              <a:t>Future Scholar Award ($1000) </a:t>
            </a:r>
            <a:endParaRPr lang="en-US" i="1" dirty="0" smtClean="0">
              <a:solidFill>
                <a:srgbClr val="000000"/>
              </a:solidFill>
              <a:latin typeface="+mj-lt"/>
            </a:endParaRPr>
          </a:p>
          <a:p>
            <a:pPr lvl="1"/>
            <a:r>
              <a:rPr lang="en-US" i="1" dirty="0" smtClean="0">
                <a:solidFill>
                  <a:srgbClr val="000000"/>
                </a:solidFill>
                <a:latin typeface="+mj-lt"/>
              </a:rPr>
              <a:t>Catholic </a:t>
            </a:r>
            <a:r>
              <a:rPr lang="en-US" i="1" dirty="0">
                <a:solidFill>
                  <a:srgbClr val="000000"/>
                </a:solidFill>
                <a:latin typeface="+mj-lt"/>
              </a:rPr>
              <a:t>Leadership Award ($500) </a:t>
            </a:r>
            <a:endParaRPr lang="en-US" i="1" dirty="0" smtClean="0">
              <a:solidFill>
                <a:srgbClr val="000000"/>
              </a:solidFill>
              <a:latin typeface="+mj-lt"/>
            </a:endParaRPr>
          </a:p>
          <a:p>
            <a:pPr lvl="1"/>
            <a:r>
              <a:rPr lang="en-US" i="1" dirty="0" smtClean="0">
                <a:solidFill>
                  <a:srgbClr val="000000"/>
                </a:solidFill>
                <a:latin typeface="+mj-lt"/>
              </a:rPr>
              <a:t>Circle </a:t>
            </a:r>
            <a:r>
              <a:rPr lang="en-US" i="1" dirty="0">
                <a:solidFill>
                  <a:srgbClr val="000000"/>
                </a:solidFill>
                <a:latin typeface="+mj-lt"/>
              </a:rPr>
              <a:t>of Voices - Indigenous Grade 12 Student Award "Inspiring Success" ($</a:t>
            </a:r>
            <a:r>
              <a:rPr lang="en-US" i="1" dirty="0" smtClean="0">
                <a:solidFill>
                  <a:srgbClr val="000000"/>
                </a:solidFill>
                <a:latin typeface="+mj-lt"/>
              </a:rPr>
              <a:t>500)</a:t>
            </a:r>
          </a:p>
          <a:p>
            <a:pPr lvl="1"/>
            <a:r>
              <a:rPr lang="en-US" i="1" dirty="0">
                <a:solidFill>
                  <a:srgbClr val="000000"/>
                </a:solidFill>
                <a:latin typeface="+mj-lt"/>
              </a:rPr>
              <a:t>Clarke Johnston Estabrooks &amp; </a:t>
            </a:r>
            <a:r>
              <a:rPr lang="en-US" i="1" dirty="0" smtClean="0">
                <a:solidFill>
                  <a:srgbClr val="000000"/>
                </a:solidFill>
                <a:latin typeface="+mj-lt"/>
              </a:rPr>
              <a:t>Miller Law </a:t>
            </a:r>
            <a:r>
              <a:rPr lang="en-US" i="1" dirty="0">
                <a:solidFill>
                  <a:srgbClr val="000000"/>
                </a:solidFill>
                <a:latin typeface="+mj-lt"/>
              </a:rPr>
              <a:t>Office​ Award ($750) </a:t>
            </a:r>
            <a:endParaRPr lang="en-US" i="1" dirty="0" smtClean="0">
              <a:solidFill>
                <a:srgbClr val="000000"/>
              </a:solidFill>
              <a:latin typeface="+mj-lt"/>
            </a:endParaRPr>
          </a:p>
          <a:p>
            <a:pPr lvl="1"/>
            <a:r>
              <a:rPr lang="en-US" i="1" dirty="0" smtClean="0">
                <a:solidFill>
                  <a:srgbClr val="000000"/>
                </a:solidFill>
                <a:latin typeface="+mj-lt"/>
              </a:rPr>
              <a:t>Holy </a:t>
            </a:r>
            <a:r>
              <a:rPr lang="en-US" i="1" dirty="0">
                <a:solidFill>
                  <a:srgbClr val="000000"/>
                </a:solidFill>
                <a:latin typeface="+mj-lt"/>
              </a:rPr>
              <a:t>Family Knights of Columbus Christian Attitude Award ($100) </a:t>
            </a:r>
            <a:endParaRPr lang="en-US" i="1" dirty="0" smtClean="0">
              <a:solidFill>
                <a:srgbClr val="000000"/>
              </a:solidFill>
              <a:latin typeface="+mj-lt"/>
            </a:endParaRPr>
          </a:p>
          <a:p>
            <a:pPr lvl="1"/>
            <a:r>
              <a:rPr lang="en-US" i="1" dirty="0" smtClean="0">
                <a:solidFill>
                  <a:srgbClr val="000000"/>
                </a:solidFill>
                <a:latin typeface="+mj-lt"/>
              </a:rPr>
              <a:t>Indigenous </a:t>
            </a:r>
            <a:r>
              <a:rPr lang="en-US" i="1" dirty="0">
                <a:solidFill>
                  <a:srgbClr val="000000"/>
                </a:solidFill>
                <a:latin typeface="+mj-lt"/>
              </a:rPr>
              <a:t>Student Achievement Award ($500</a:t>
            </a:r>
            <a:r>
              <a:rPr lang="en-US" i="1" dirty="0" smtClean="0">
                <a:solidFill>
                  <a:srgbClr val="000000"/>
                </a:solidFill>
                <a:latin typeface="+mj-lt"/>
              </a:rPr>
              <a:t>) </a:t>
            </a:r>
          </a:p>
          <a:p>
            <a:pPr lvl="1"/>
            <a:r>
              <a:rPr lang="en-US" i="1" dirty="0" smtClean="0">
                <a:solidFill>
                  <a:srgbClr val="000000"/>
                </a:solidFill>
                <a:latin typeface="+mj-lt"/>
              </a:rPr>
              <a:t>Michael </a:t>
            </a:r>
            <a:r>
              <a:rPr lang="en-US" i="1" dirty="0">
                <a:solidFill>
                  <a:srgbClr val="000000"/>
                </a:solidFill>
                <a:latin typeface="+mj-lt"/>
              </a:rPr>
              <a:t>A. Riffel Family Christian Service Award ($250) </a:t>
            </a:r>
            <a:endParaRPr lang="en-US" i="1" dirty="0" smtClean="0">
              <a:latin typeface="+mj-lt"/>
            </a:endParaRPr>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a:stretch>
            <a:fillRect/>
          </a:stretch>
        </p:blipFill>
        <p:spPr>
          <a:xfrm>
            <a:off x="11292727" y="5909450"/>
            <a:ext cx="762345" cy="821288"/>
          </a:xfrm>
          <a:prstGeom prst="rect">
            <a:avLst/>
          </a:prstGeom>
        </p:spPr>
      </p:pic>
    </p:spTree>
    <p:extLst>
      <p:ext uri="{BB962C8B-B14F-4D97-AF65-F5344CB8AC3E}">
        <p14:creationId xmlns:p14="http://schemas.microsoft.com/office/powerpoint/2010/main" val="28200737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Art Legacy</a:t>
            </a:r>
          </a:p>
        </p:txBody>
      </p:sp>
      <p:sp>
        <p:nvSpPr>
          <p:cNvPr id="3" name="Content Placeholder 2"/>
          <p:cNvSpPr>
            <a:spLocks noGrp="1"/>
          </p:cNvSpPr>
          <p:nvPr>
            <p:ph idx="1"/>
          </p:nvPr>
        </p:nvSpPr>
        <p:spPr>
          <a:xfrm>
            <a:off x="6569825" y="2023872"/>
            <a:ext cx="4815840" cy="2298746"/>
          </a:xfrm>
        </p:spPr>
        <p:txBody>
          <a:bodyPr/>
          <a:lstStyle/>
          <a:p>
            <a:pPr marL="0" indent="0">
              <a:buNone/>
            </a:pPr>
            <a:r>
              <a:rPr lang="en-US" dirty="0"/>
              <a:t>Graduating students contribute towards the purchase of a piece of art, which is donated to the school as their legacy. </a:t>
            </a:r>
            <a:endParaRPr lang="en-US" dirty="0" smtClean="0"/>
          </a:p>
          <a:p>
            <a:pPr marL="0" indent="0">
              <a:buNone/>
            </a:pPr>
            <a:r>
              <a:rPr lang="en-US" dirty="0"/>
              <a:t>T</a:t>
            </a:r>
            <a:r>
              <a:rPr lang="en-US" dirty="0" smtClean="0"/>
              <a:t>he </a:t>
            </a:r>
            <a:r>
              <a:rPr lang="en-US" dirty="0"/>
              <a:t>works of art from previous years are displayed at the school with accompanying plaques indicating title, artist, year and contributor.</a:t>
            </a:r>
          </a:p>
        </p:txBody>
      </p:sp>
      <p:pic>
        <p:nvPicPr>
          <p:cNvPr id="5" name="Picture 4"/>
          <p:cNvPicPr>
            <a:picLocks noChangeAspect="1"/>
          </p:cNvPicPr>
          <p:nvPr/>
        </p:nvPicPr>
        <p:blipFill>
          <a:blip r:embed="rId2"/>
          <a:stretch>
            <a:fillRect/>
          </a:stretch>
        </p:blipFill>
        <p:spPr>
          <a:xfrm>
            <a:off x="2013528" y="3622349"/>
            <a:ext cx="1774090" cy="2286198"/>
          </a:xfrm>
          <a:prstGeom prst="rect">
            <a:avLst/>
          </a:prstGeom>
        </p:spPr>
      </p:pic>
      <p:pic>
        <p:nvPicPr>
          <p:cNvPr id="6" name="Picture 5"/>
          <p:cNvPicPr>
            <a:picLocks noChangeAspect="1"/>
          </p:cNvPicPr>
          <p:nvPr/>
        </p:nvPicPr>
        <p:blipFill>
          <a:blip r:embed="rId3"/>
          <a:stretch>
            <a:fillRect/>
          </a:stretch>
        </p:blipFill>
        <p:spPr>
          <a:xfrm>
            <a:off x="10695473" y="5271460"/>
            <a:ext cx="1182727" cy="1274174"/>
          </a:xfrm>
          <a:prstGeom prst="rect">
            <a:avLst/>
          </a:prstGeom>
        </p:spPr>
      </p:pic>
    </p:spTree>
    <p:extLst>
      <p:ext uri="{BB962C8B-B14F-4D97-AF65-F5344CB8AC3E}">
        <p14:creationId xmlns:p14="http://schemas.microsoft.com/office/powerpoint/2010/main" val="17783847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 for attending!</a:t>
            </a:r>
          </a:p>
        </p:txBody>
      </p:sp>
      <p:sp>
        <p:nvSpPr>
          <p:cNvPr id="3" name="Content Placeholder 2"/>
          <p:cNvSpPr>
            <a:spLocks noGrp="1"/>
          </p:cNvSpPr>
          <p:nvPr>
            <p:ph idx="1"/>
          </p:nvPr>
        </p:nvSpPr>
        <p:spPr/>
        <p:txBody>
          <a:bodyPr>
            <a:normAutofit/>
          </a:bodyPr>
          <a:lstStyle/>
          <a:p>
            <a:pPr marL="0" indent="0" algn="ctr">
              <a:buNone/>
            </a:pPr>
            <a:r>
              <a:rPr lang="en-US" sz="2800" b="1" dirty="0"/>
              <a:t>Any questions</a:t>
            </a:r>
            <a:r>
              <a:rPr lang="en-US" sz="2800" b="1" dirty="0" smtClean="0"/>
              <a:t>? Please ask! Or…</a:t>
            </a:r>
            <a:endParaRPr lang="en-US" sz="2800" b="1" dirty="0"/>
          </a:p>
          <a:p>
            <a:endParaRPr lang="en-US" sz="2000" b="1" dirty="0"/>
          </a:p>
          <a:p>
            <a:r>
              <a:rPr lang="en-US" sz="2000" b="1" dirty="0"/>
              <a:t>Email Lisa Hanson, Graduation Chair – </a:t>
            </a:r>
            <a:r>
              <a:rPr lang="en-US" sz="2000" b="1" dirty="0">
                <a:hlinkClick r:id="rId2"/>
              </a:rPr>
              <a:t>l.hanson@rcsd.ca</a:t>
            </a:r>
            <a:endParaRPr lang="en-US" sz="2000" b="1" dirty="0"/>
          </a:p>
          <a:p>
            <a:r>
              <a:rPr lang="en-US" sz="2000" b="1" dirty="0" smtClean="0"/>
              <a:t>Email Mark Wernikowski, </a:t>
            </a:r>
            <a:r>
              <a:rPr lang="en-US" sz="2000" b="1" dirty="0"/>
              <a:t>Principal – </a:t>
            </a:r>
            <a:r>
              <a:rPr lang="en-US" sz="2000" b="1" dirty="0" smtClean="0">
                <a:hlinkClick r:id="rId3"/>
              </a:rPr>
              <a:t>m.wernikowski@rcsd.ca</a:t>
            </a:r>
            <a:endParaRPr lang="en-US" sz="2000" b="1" dirty="0" smtClean="0"/>
          </a:p>
          <a:p>
            <a:pPr marL="0" indent="0">
              <a:buNone/>
            </a:pPr>
            <a:endParaRPr lang="en-US" sz="2000" b="1" dirty="0"/>
          </a:p>
          <a:p>
            <a:r>
              <a:rPr lang="en-US" sz="2000" b="1" dirty="0" smtClean="0"/>
              <a:t>Call Riffel Main Office – 306-791-7260</a:t>
            </a:r>
          </a:p>
          <a:p>
            <a:endParaRPr lang="en-US" dirty="0"/>
          </a:p>
          <a:p>
            <a:endParaRPr lang="en-US" dirty="0"/>
          </a:p>
        </p:txBody>
      </p:sp>
      <p:pic>
        <p:nvPicPr>
          <p:cNvPr id="4" name="Picture 3"/>
          <p:cNvPicPr>
            <a:picLocks noChangeAspect="1"/>
          </p:cNvPicPr>
          <p:nvPr/>
        </p:nvPicPr>
        <p:blipFill>
          <a:blip r:embed="rId4"/>
          <a:stretch>
            <a:fillRect/>
          </a:stretch>
        </p:blipFill>
        <p:spPr>
          <a:xfrm>
            <a:off x="10723181" y="5258022"/>
            <a:ext cx="1182727" cy="1274174"/>
          </a:xfrm>
          <a:prstGeom prst="rect">
            <a:avLst/>
          </a:prstGeom>
        </p:spPr>
      </p:pic>
    </p:spTree>
    <p:extLst>
      <p:ext uri="{BB962C8B-B14F-4D97-AF65-F5344CB8AC3E}">
        <p14:creationId xmlns:p14="http://schemas.microsoft.com/office/powerpoint/2010/main" val="800831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4672" y="804672"/>
            <a:ext cx="4486656" cy="1141497"/>
          </a:xfrm>
        </p:spPr>
        <p:txBody>
          <a:bodyPr/>
          <a:lstStyle/>
          <a:p>
            <a:r>
              <a:rPr lang="en-US" dirty="0" smtClean="0"/>
              <a:t>Land acknowledgement</a:t>
            </a:r>
            <a:endParaRPr lang="en-US" dirty="0"/>
          </a:p>
        </p:txBody>
      </p:sp>
      <p:sp>
        <p:nvSpPr>
          <p:cNvPr id="3" name="Content Placeholder 2"/>
          <p:cNvSpPr>
            <a:spLocks noGrp="1"/>
          </p:cNvSpPr>
          <p:nvPr>
            <p:ph idx="1"/>
          </p:nvPr>
        </p:nvSpPr>
        <p:spPr>
          <a:xfrm>
            <a:off x="6297814" y="443347"/>
            <a:ext cx="5569527" cy="5892800"/>
          </a:xfrm>
          <a:ln w="76200">
            <a:solidFill>
              <a:schemeClr val="bg1"/>
            </a:solidFill>
          </a:ln>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dirty="0" smtClean="0"/>
              <a:t>In the name of the Father, the Son, and the Holy Spirit. </a:t>
            </a:r>
            <a:r>
              <a:rPr lang="en-US" dirty="0"/>
              <a:t> </a:t>
            </a:r>
            <a:r>
              <a:rPr lang="en-US" dirty="0" smtClean="0"/>
              <a:t>Amen.  Loving Creator, please watch over our students and their families as they prepare for graduation.  </a:t>
            </a:r>
          </a:p>
          <a:p>
            <a:pPr marL="0" indent="0" algn="ctr">
              <a:buNone/>
            </a:pPr>
            <a:r>
              <a:rPr lang="en-US" dirty="0" smtClean="0"/>
              <a:t>Bless our students with Your gifts of wisdom and knowledge and the courage to aspire to greatness, as is Your intention for all of us.</a:t>
            </a:r>
          </a:p>
          <a:p>
            <a:pPr marL="0" indent="0" algn="ctr">
              <a:buNone/>
            </a:pPr>
            <a:r>
              <a:rPr lang="en-US" dirty="0" smtClean="0"/>
              <a:t>In Jesus’s name we pray.</a:t>
            </a:r>
          </a:p>
          <a:p>
            <a:pPr marL="0" indent="0" algn="ctr">
              <a:buNone/>
            </a:pPr>
            <a:r>
              <a:rPr lang="en-US" dirty="0" smtClean="0"/>
              <a:t>In the name of the Father, the Son, and the Holy Spirit.  Amen.</a:t>
            </a:r>
            <a:endParaRPr lang="en-US" dirty="0"/>
          </a:p>
        </p:txBody>
      </p:sp>
      <p:sp>
        <p:nvSpPr>
          <p:cNvPr id="4" name="Text Placeholder 3"/>
          <p:cNvSpPr>
            <a:spLocks noGrp="1"/>
          </p:cNvSpPr>
          <p:nvPr>
            <p:ph type="body" sz="half" idx="2"/>
          </p:nvPr>
        </p:nvSpPr>
        <p:spPr>
          <a:xfrm>
            <a:off x="517233" y="2513868"/>
            <a:ext cx="5144655" cy="1788701"/>
          </a:xfrm>
        </p:spPr>
        <p:txBody>
          <a:bodyPr>
            <a:noAutofit/>
          </a:bodyPr>
          <a:lstStyle/>
          <a:p>
            <a:r>
              <a:rPr lang="en-US" sz="1900" dirty="0" smtClean="0">
                <a:solidFill>
                  <a:schemeClr val="tx1"/>
                </a:solidFill>
              </a:rPr>
              <a:t>We are blessed to guide and support students on their journey toward graduation on Treaty 4 territory, traditional lands of </a:t>
            </a:r>
            <a:r>
              <a:rPr lang="en-US" sz="1900" dirty="0">
                <a:solidFill>
                  <a:schemeClr val="tx1"/>
                </a:solidFill>
              </a:rPr>
              <a:t>the </a:t>
            </a:r>
            <a:r>
              <a:rPr lang="en-US" sz="1900" dirty="0" err="1" smtClean="0">
                <a:solidFill>
                  <a:schemeClr val="tx1"/>
                </a:solidFill>
              </a:rPr>
              <a:t>nêhiyawak</a:t>
            </a:r>
            <a:r>
              <a:rPr lang="en-US" sz="1900" dirty="0" smtClean="0">
                <a:solidFill>
                  <a:schemeClr val="tx1"/>
                </a:solidFill>
              </a:rPr>
              <a:t> </a:t>
            </a:r>
            <a:r>
              <a:rPr lang="en-US" sz="1900" dirty="0">
                <a:solidFill>
                  <a:schemeClr val="tx1"/>
                </a:solidFill>
              </a:rPr>
              <a:t>/</a:t>
            </a:r>
            <a:r>
              <a:rPr lang="iu-Cans-CA" sz="1900" dirty="0">
                <a:solidFill>
                  <a:schemeClr val="tx1"/>
                </a:solidFill>
              </a:rPr>
              <a:t>ᓀᐦᐃᔭᐊᐧᐠ, </a:t>
            </a:r>
            <a:r>
              <a:rPr lang="en-US" sz="1900" dirty="0" err="1">
                <a:solidFill>
                  <a:schemeClr val="tx1"/>
                </a:solidFill>
              </a:rPr>
              <a:t>nakawē</a:t>
            </a:r>
            <a:r>
              <a:rPr lang="en-US" sz="1900" dirty="0">
                <a:solidFill>
                  <a:schemeClr val="tx1"/>
                </a:solidFill>
              </a:rPr>
              <a:t> / </a:t>
            </a:r>
            <a:r>
              <a:rPr lang="iu-Cans-CA" sz="1900" dirty="0">
                <a:solidFill>
                  <a:schemeClr val="tx1"/>
                </a:solidFill>
              </a:rPr>
              <a:t>ᓇᐦᑲᐌ /, </a:t>
            </a:r>
            <a:r>
              <a:rPr lang="en-US" sz="1900" dirty="0">
                <a:solidFill>
                  <a:schemeClr val="tx1"/>
                </a:solidFill>
              </a:rPr>
              <a:t>and </a:t>
            </a:r>
            <a:r>
              <a:rPr lang="en-US" sz="1900" dirty="0" err="1" smtClean="0">
                <a:solidFill>
                  <a:schemeClr val="tx1"/>
                </a:solidFill>
              </a:rPr>
              <a:t>Nakota</a:t>
            </a:r>
            <a:r>
              <a:rPr lang="en-US" sz="1900" dirty="0" smtClean="0">
                <a:solidFill>
                  <a:schemeClr val="tx1"/>
                </a:solidFill>
              </a:rPr>
              <a:t> </a:t>
            </a:r>
            <a:r>
              <a:rPr lang="en-US" sz="1900" dirty="0">
                <a:solidFill>
                  <a:schemeClr val="tx1"/>
                </a:solidFill>
              </a:rPr>
              <a:t>nations, </a:t>
            </a:r>
            <a:r>
              <a:rPr lang="en-US" sz="1900" dirty="0" smtClean="0">
                <a:solidFill>
                  <a:schemeClr val="tx1"/>
                </a:solidFill>
              </a:rPr>
              <a:t>and </a:t>
            </a:r>
            <a:r>
              <a:rPr lang="en-US" sz="1900" dirty="0">
                <a:solidFill>
                  <a:schemeClr val="tx1"/>
                </a:solidFill>
              </a:rPr>
              <a:t>homeland of the </a:t>
            </a:r>
            <a:r>
              <a:rPr lang="en-US" sz="1900" dirty="0" smtClean="0">
                <a:solidFill>
                  <a:schemeClr val="tx1"/>
                </a:solidFill>
              </a:rPr>
              <a:t>Métis</a:t>
            </a:r>
            <a:r>
              <a:rPr lang="en-US" sz="1900" dirty="0">
                <a:solidFill>
                  <a:schemeClr val="tx1"/>
                </a:solidFill>
              </a:rPr>
              <a:t>, </a:t>
            </a:r>
            <a:r>
              <a:rPr lang="en-US" sz="1900" dirty="0" smtClean="0">
                <a:solidFill>
                  <a:schemeClr val="tx1"/>
                </a:solidFill>
              </a:rPr>
              <a:t>Lakota</a:t>
            </a:r>
            <a:r>
              <a:rPr lang="en-US" sz="1900" dirty="0">
                <a:solidFill>
                  <a:schemeClr val="tx1"/>
                </a:solidFill>
              </a:rPr>
              <a:t>, and </a:t>
            </a:r>
            <a:r>
              <a:rPr lang="en-US" sz="1900" dirty="0" smtClean="0">
                <a:solidFill>
                  <a:schemeClr val="tx1"/>
                </a:solidFill>
              </a:rPr>
              <a:t>Dakota </a:t>
            </a:r>
            <a:r>
              <a:rPr lang="en-US" sz="1900" dirty="0">
                <a:solidFill>
                  <a:schemeClr val="tx1"/>
                </a:solidFill>
              </a:rPr>
              <a:t>nations</a:t>
            </a:r>
            <a:r>
              <a:rPr lang="en-US" sz="1900" dirty="0" smtClean="0">
                <a:solidFill>
                  <a:schemeClr val="tx1"/>
                </a:solidFill>
              </a:rPr>
              <a:t>.</a:t>
            </a:r>
            <a:endParaRPr lang="en-US" sz="1900" dirty="0">
              <a:solidFill>
                <a:schemeClr val="tx1"/>
              </a:solidFill>
            </a:endParaRPr>
          </a:p>
        </p:txBody>
      </p:sp>
      <p:sp>
        <p:nvSpPr>
          <p:cNvPr id="5" name="Title 1"/>
          <p:cNvSpPr txBox="1">
            <a:spLocks/>
          </p:cNvSpPr>
          <p:nvPr/>
        </p:nvSpPr>
        <p:spPr bwMode="blackWhite">
          <a:xfrm>
            <a:off x="6839250" y="804672"/>
            <a:ext cx="4486656" cy="1141497"/>
          </a:xfrm>
          <a:prstGeom prst="rect">
            <a:avLst/>
          </a:prstGeom>
          <a:solidFill>
            <a:srgbClr val="FFFFFF"/>
          </a:solidFill>
          <a:ln w="31750" cap="sq">
            <a:solidFill>
              <a:srgbClr val="404040"/>
            </a:solidFill>
            <a:miter lim="800000"/>
          </a:ln>
        </p:spPr>
        <p:txBody>
          <a:bodyPr vert="horz" lIns="182880" tIns="182880" rIns="182880" bIns="182880" rtlCol="0" anchor="ctr" anchorCtr="1">
            <a:normAutofit/>
          </a:bodyPr>
          <a:lstStyle>
            <a:lvl1pPr algn="ctr" defTabSz="914400" rtl="0" eaLnBrk="1" latinLnBrk="0" hangingPunct="1">
              <a:lnSpc>
                <a:spcPct val="90000"/>
              </a:lnSpc>
              <a:spcBef>
                <a:spcPct val="0"/>
              </a:spcBef>
              <a:buNone/>
              <a:defRPr sz="2200" kern="1200" cap="all" spc="200" baseline="0">
                <a:solidFill>
                  <a:srgbClr val="262626"/>
                </a:solidFill>
                <a:latin typeface="+mj-lt"/>
                <a:ea typeface="+mj-ea"/>
                <a:cs typeface="+mj-cs"/>
              </a:defRPr>
            </a:lvl1pPr>
          </a:lstStyle>
          <a:p>
            <a:r>
              <a:rPr lang="en-US" dirty="0" smtClean="0"/>
              <a:t>prayer</a:t>
            </a:r>
            <a:endParaRPr lang="en-US" dirty="0"/>
          </a:p>
        </p:txBody>
      </p:sp>
      <p:sp>
        <p:nvSpPr>
          <p:cNvPr id="6" name="Content Placeholder 2"/>
          <p:cNvSpPr txBox="1">
            <a:spLocks/>
          </p:cNvSpPr>
          <p:nvPr/>
        </p:nvSpPr>
        <p:spPr>
          <a:xfrm>
            <a:off x="304798" y="461819"/>
            <a:ext cx="5569527" cy="5892800"/>
          </a:xfrm>
          <a:prstGeom prst="rect">
            <a:avLst/>
          </a:prstGeom>
          <a:ln w="76200">
            <a:solidFill>
              <a:schemeClr val="bg1"/>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900" kern="1200">
                <a:solidFill>
                  <a:schemeClr val="tx1"/>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a:p>
            <a:pPr marL="0" indent="0" algn="ctr">
              <a:buFont typeface="Arial" panose="020B0604020202020204" pitchFamily="34" charset="0"/>
              <a:buNone/>
            </a:pPr>
            <a:endParaRPr lang="en-US" dirty="0" smtClean="0"/>
          </a:p>
        </p:txBody>
      </p:sp>
      <p:pic>
        <p:nvPicPr>
          <p:cNvPr id="7"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3576" y="5427327"/>
            <a:ext cx="1184174" cy="1270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66473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idx="1"/>
          </p:nvPr>
        </p:nvSpPr>
        <p:spPr>
          <a:xfrm>
            <a:off x="6726843" y="1630836"/>
            <a:ext cx="4815840" cy="4080745"/>
          </a:xfrm>
        </p:spPr>
        <p:txBody>
          <a:bodyPr/>
          <a:lstStyle/>
          <a:p>
            <a:pPr fontAlgn="base"/>
            <a:r>
              <a:rPr lang="en-US" dirty="0" smtClean="0"/>
              <a:t>Greetings &amp; Prayer: Mr</a:t>
            </a:r>
            <a:r>
              <a:rPr lang="en-US" dirty="0"/>
              <a:t>.  </a:t>
            </a:r>
            <a:r>
              <a:rPr lang="en-US" dirty="0" smtClean="0"/>
              <a:t>Mark Wernikowski, </a:t>
            </a:r>
            <a:r>
              <a:rPr lang="en-US" dirty="0"/>
              <a:t>Principal of Michael A. Riffel Catholic High School​</a:t>
            </a:r>
          </a:p>
          <a:p>
            <a:pPr marL="0" indent="0" fontAlgn="base">
              <a:buNone/>
            </a:pPr>
            <a:endParaRPr lang="en-US" dirty="0"/>
          </a:p>
          <a:p>
            <a:pPr fontAlgn="base"/>
            <a:r>
              <a:rPr lang="en-US" dirty="0" smtClean="0"/>
              <a:t>Welcome: Mrs</a:t>
            </a:r>
            <a:r>
              <a:rPr lang="en-US" dirty="0"/>
              <a:t>. Lisa Hanson, Guidance Counsellor &amp; Graduation Chair​</a:t>
            </a:r>
          </a:p>
          <a:p>
            <a:pPr marL="0" indent="0" fontAlgn="base">
              <a:buNone/>
            </a:pPr>
            <a:endParaRPr lang="en-US" dirty="0"/>
          </a:p>
          <a:p>
            <a:pPr fontAlgn="base"/>
            <a:r>
              <a:rPr lang="en-US" dirty="0"/>
              <a:t>Ms. </a:t>
            </a:r>
            <a:r>
              <a:rPr lang="en-US" dirty="0" smtClean="0"/>
              <a:t>Dawn Norton, </a:t>
            </a:r>
            <a:r>
              <a:rPr lang="en-US" dirty="0"/>
              <a:t>Out-going Prom </a:t>
            </a:r>
            <a:r>
              <a:rPr lang="en-US" dirty="0" smtClean="0"/>
              <a:t>2022 Chair​</a:t>
            </a:r>
          </a:p>
          <a:p>
            <a:pPr marL="0" indent="0" fontAlgn="base">
              <a:buNone/>
            </a:pPr>
            <a:endParaRPr lang="en-US" dirty="0" smtClean="0"/>
          </a:p>
          <a:p>
            <a:pPr marL="0" indent="0" fontAlgn="base">
              <a:buNone/>
            </a:pPr>
            <a:endParaRPr lang="en-US" dirty="0"/>
          </a:p>
          <a:p>
            <a:pPr marL="0" indent="0">
              <a:buNone/>
            </a:pPr>
            <a:endParaRPr lang="en-US" dirty="0"/>
          </a:p>
        </p:txBody>
      </p:sp>
      <p:pic>
        <p:nvPicPr>
          <p:cNvPr id="5" name="Picture 4"/>
          <p:cNvPicPr>
            <a:picLocks noChangeAspect="1"/>
          </p:cNvPicPr>
          <p:nvPr/>
        </p:nvPicPr>
        <p:blipFill>
          <a:blip r:embed="rId2"/>
          <a:stretch>
            <a:fillRect/>
          </a:stretch>
        </p:blipFill>
        <p:spPr>
          <a:xfrm>
            <a:off x="10815309" y="5350386"/>
            <a:ext cx="1182727" cy="1274174"/>
          </a:xfrm>
          <a:prstGeom prst="rect">
            <a:avLst/>
          </a:prstGeom>
        </p:spPr>
      </p:pic>
    </p:spTree>
    <p:extLst>
      <p:ext uri="{BB962C8B-B14F-4D97-AF65-F5344CB8AC3E}">
        <p14:creationId xmlns:p14="http://schemas.microsoft.com/office/powerpoint/2010/main" val="2222252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eligibility</a:t>
            </a:r>
            <a:endParaRPr lang="en-US" dirty="0"/>
          </a:p>
        </p:txBody>
      </p:sp>
      <p:sp>
        <p:nvSpPr>
          <p:cNvPr id="3" name="Content Placeholder 2"/>
          <p:cNvSpPr>
            <a:spLocks noGrp="1"/>
          </p:cNvSpPr>
          <p:nvPr>
            <p:ph idx="1"/>
          </p:nvPr>
        </p:nvSpPr>
        <p:spPr>
          <a:xfrm>
            <a:off x="6123709" y="1127589"/>
            <a:ext cx="5994399" cy="4044775"/>
          </a:xfrm>
        </p:spPr>
        <p:txBody>
          <a:bodyPr>
            <a:normAutofit/>
          </a:bodyPr>
          <a:lstStyle/>
          <a:p>
            <a:pPr marL="0" indent="0">
              <a:buNone/>
            </a:pPr>
            <a:r>
              <a:rPr lang="en-US" sz="2000" dirty="0" smtClean="0"/>
              <a:t>Participation </a:t>
            </a:r>
            <a:r>
              <a:rPr lang="en-US" sz="2000" dirty="0"/>
              <a:t>in the </a:t>
            </a:r>
            <a:r>
              <a:rPr lang="en-US" sz="2000" dirty="0" smtClean="0"/>
              <a:t>Graduation </a:t>
            </a:r>
            <a:r>
              <a:rPr lang="en-US" sz="2000" dirty="0"/>
              <a:t>M</a:t>
            </a:r>
            <a:r>
              <a:rPr lang="en-US" sz="2000" dirty="0" smtClean="0"/>
              <a:t>ass </a:t>
            </a:r>
            <a:r>
              <a:rPr lang="en-US" sz="2000" dirty="0"/>
              <a:t>and E</a:t>
            </a:r>
            <a:r>
              <a:rPr lang="en-US" sz="2000" dirty="0" smtClean="0"/>
              <a:t>xercises is dependent upon:</a:t>
            </a:r>
          </a:p>
          <a:p>
            <a:pPr marL="0" indent="0">
              <a:buNone/>
            </a:pPr>
            <a:endParaRPr lang="en-US" sz="1800" dirty="0" smtClean="0"/>
          </a:p>
          <a:p>
            <a:pPr lvl="1"/>
            <a:r>
              <a:rPr lang="en-US" sz="2000" dirty="0" smtClean="0"/>
              <a:t>24 </a:t>
            </a:r>
            <a:r>
              <a:rPr lang="en-US" sz="2000" dirty="0"/>
              <a:t>credit units, including Catholic Studies </a:t>
            </a:r>
            <a:r>
              <a:rPr lang="en-US" sz="2000" dirty="0" smtClean="0"/>
              <a:t>30</a:t>
            </a:r>
          </a:p>
          <a:p>
            <a:pPr lvl="1"/>
            <a:r>
              <a:rPr lang="en-US" sz="2000" dirty="0" smtClean="0"/>
              <a:t>The compulsory </a:t>
            </a:r>
            <a:r>
              <a:rPr lang="en-US" sz="2000" dirty="0"/>
              <a:t>requirements outlined by the Ministry of </a:t>
            </a:r>
            <a:r>
              <a:rPr lang="en-US" sz="2000" dirty="0" smtClean="0"/>
              <a:t>Education</a:t>
            </a:r>
          </a:p>
          <a:p>
            <a:pPr lvl="1"/>
            <a:r>
              <a:rPr lang="en-US" sz="2000" dirty="0" smtClean="0"/>
              <a:t>A </a:t>
            </a:r>
            <a:r>
              <a:rPr lang="en-US" sz="2000" dirty="0"/>
              <a:t>determination of a student’s eligibility will be made after June </a:t>
            </a:r>
            <a:r>
              <a:rPr lang="en-US" sz="2000" dirty="0" smtClean="0"/>
              <a:t>2, 2023 </a:t>
            </a:r>
            <a:r>
              <a:rPr lang="en-US" sz="2000" dirty="0"/>
              <a:t>and will be dependent upon a student having a passing grade in all required </a:t>
            </a:r>
            <a:r>
              <a:rPr lang="en-US" sz="2000" dirty="0" smtClean="0"/>
              <a:t>courses</a:t>
            </a:r>
            <a:endParaRPr lang="en-US" sz="2000" dirty="0"/>
          </a:p>
        </p:txBody>
      </p:sp>
      <p:pic>
        <p:nvPicPr>
          <p:cNvPr id="5" name="Picture 4"/>
          <p:cNvPicPr>
            <a:picLocks noChangeAspect="1"/>
          </p:cNvPicPr>
          <p:nvPr/>
        </p:nvPicPr>
        <p:blipFill>
          <a:blip r:embed="rId2"/>
          <a:stretch>
            <a:fillRect/>
          </a:stretch>
        </p:blipFill>
        <p:spPr>
          <a:xfrm>
            <a:off x="10815309" y="5350386"/>
            <a:ext cx="1182727" cy="1274174"/>
          </a:xfrm>
          <a:prstGeom prst="rect">
            <a:avLst/>
          </a:prstGeom>
        </p:spPr>
      </p:pic>
    </p:spTree>
    <p:extLst>
      <p:ext uri="{BB962C8B-B14F-4D97-AF65-F5344CB8AC3E}">
        <p14:creationId xmlns:p14="http://schemas.microsoft.com/office/powerpoint/2010/main" val="30281166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854" y="1754909"/>
            <a:ext cx="4486656" cy="2078182"/>
          </a:xfrm>
        </p:spPr>
        <p:txBody>
          <a:bodyPr>
            <a:normAutofit fontScale="90000"/>
          </a:bodyPr>
          <a:lstStyle/>
          <a:p>
            <a:r>
              <a:rPr lang="en-US" b="1" dirty="0" smtClean="0"/>
              <a:t>Board-sanctioned: </a:t>
            </a:r>
            <a:br>
              <a:rPr lang="en-US" b="1" dirty="0" smtClean="0"/>
            </a:br>
            <a:r>
              <a:rPr lang="en-US" dirty="0" smtClean="0"/>
              <a:t>Mass &amp; exercises</a:t>
            </a:r>
            <a:br>
              <a:rPr lang="en-US" dirty="0" smtClean="0"/>
            </a:br>
            <a:r>
              <a:rPr lang="en-US" dirty="0"/>
              <a:t/>
            </a:r>
            <a:br>
              <a:rPr lang="en-US" dirty="0"/>
            </a:br>
            <a:r>
              <a:rPr lang="en-US" b="1" dirty="0" smtClean="0"/>
              <a:t>Non-board-sanctioned:</a:t>
            </a:r>
            <a:br>
              <a:rPr lang="en-US" b="1" dirty="0" smtClean="0"/>
            </a:br>
            <a:r>
              <a:rPr lang="en-US" dirty="0" smtClean="0"/>
              <a:t>prom</a:t>
            </a:r>
            <a:br>
              <a:rPr lang="en-US" dirty="0" smtClean="0"/>
            </a:br>
            <a:r>
              <a:rPr lang="en-US" dirty="0" smtClean="0"/>
              <a:t>(parent-run)</a:t>
            </a:r>
            <a:endParaRPr lang="en-US" dirty="0"/>
          </a:p>
        </p:txBody>
      </p:sp>
      <p:sp>
        <p:nvSpPr>
          <p:cNvPr id="3" name="Content Placeholder 2"/>
          <p:cNvSpPr>
            <a:spLocks noGrp="1"/>
          </p:cNvSpPr>
          <p:nvPr>
            <p:ph idx="1"/>
          </p:nvPr>
        </p:nvSpPr>
        <p:spPr>
          <a:xfrm>
            <a:off x="6155703" y="150829"/>
            <a:ext cx="5964120" cy="6532775"/>
          </a:xfrm>
        </p:spPr>
        <p:txBody>
          <a:bodyPr>
            <a:normAutofit lnSpcReduction="10000"/>
          </a:bodyPr>
          <a:lstStyle/>
          <a:p>
            <a:r>
              <a:rPr lang="en-US" dirty="0"/>
              <a:t>Michael A. Riffel Catholic High School is pleased to be formally involved with the Graduation Mass and Exercises.  These two events are school Board sanctioned activities that all Regina Catholic High Schools are required to organize, plan and supervise on behalf of graduating students and families. As such, it is very important that all students and families observe the regulations concerning appropriate dress, drugs/alcohol and respectful behavior as outlined in RCS School Board policies and our School Student Handbook.  </a:t>
            </a:r>
            <a:endParaRPr lang="en-US" dirty="0" smtClean="0"/>
          </a:p>
          <a:p>
            <a:r>
              <a:rPr lang="en-GB" sz="2000" dirty="0">
                <a:highlight>
                  <a:srgbClr val="FFFF00"/>
                </a:highlight>
                <a:latin typeface="+mj-lt"/>
                <a:ea typeface="Times New Roman" panose="02020603050405020304" pitchFamily="18" charset="0"/>
              </a:rPr>
              <a:t>For Grad </a:t>
            </a:r>
            <a:r>
              <a:rPr lang="en-GB" sz="2000" dirty="0" smtClean="0">
                <a:highlight>
                  <a:srgbClr val="FFFF00"/>
                </a:highlight>
                <a:latin typeface="+mj-lt"/>
                <a:ea typeface="Times New Roman" panose="02020603050405020304" pitchFamily="18" charset="0"/>
              </a:rPr>
              <a:t>22/23, </a:t>
            </a:r>
            <a:r>
              <a:rPr lang="en-US" sz="2000" dirty="0" smtClean="0">
                <a:highlight>
                  <a:srgbClr val="FFFF00"/>
                </a:highlight>
                <a:latin typeface="+mj-lt"/>
                <a:ea typeface="Times New Roman" panose="02020603050405020304" pitchFamily="18" charset="0"/>
              </a:rPr>
              <a:t>tickets will not be assigned, nor maximum number of seats per family.</a:t>
            </a:r>
            <a:endParaRPr lang="en-US" dirty="0" smtClean="0">
              <a:latin typeface="+mj-lt"/>
            </a:endParaRPr>
          </a:p>
          <a:p>
            <a:r>
              <a:rPr lang="en-US" dirty="0" smtClean="0"/>
              <a:t>A Grade 12 Prom has traditionally been organized by a parent committee near the end of May. In regards to this event and any other events/activities organized around and outside of the graduation mass and exercises, please keep in mind that they are not School Board sanctioned graduation events and therefore are not a part of Regina Catholic Schools’ supervision and liability.</a:t>
            </a:r>
          </a:p>
          <a:p>
            <a:r>
              <a:rPr lang="en-US" dirty="0" smtClean="0"/>
              <a:t>2022 Prom Chair – Introduction &amp; Transition to 2023 Prom Chair</a:t>
            </a:r>
            <a:endParaRPr lang="en-US" dirty="0"/>
          </a:p>
          <a:p>
            <a:endParaRPr lang="en-US" dirty="0"/>
          </a:p>
        </p:txBody>
      </p:sp>
      <p:pic>
        <p:nvPicPr>
          <p:cNvPr id="5" name="Picture 4"/>
          <p:cNvPicPr>
            <a:picLocks noChangeAspect="1"/>
          </p:cNvPicPr>
          <p:nvPr/>
        </p:nvPicPr>
        <p:blipFill>
          <a:blip r:embed="rId2"/>
          <a:stretch>
            <a:fillRect/>
          </a:stretch>
        </p:blipFill>
        <p:spPr>
          <a:xfrm>
            <a:off x="11250921" y="5907099"/>
            <a:ext cx="784061" cy="844684"/>
          </a:xfrm>
          <a:prstGeom prst="rect">
            <a:avLst/>
          </a:prstGeom>
        </p:spPr>
      </p:pic>
    </p:spTree>
    <p:extLst>
      <p:ext uri="{BB962C8B-B14F-4D97-AF65-F5344CB8AC3E}">
        <p14:creationId xmlns:p14="http://schemas.microsoft.com/office/powerpoint/2010/main" val="7797739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September to may</a:t>
            </a:r>
            <a:br>
              <a:rPr lang="en-US" dirty="0" smtClean="0"/>
            </a:br>
            <a:r>
              <a:rPr lang="en-US" dirty="0" smtClean="0"/>
              <a:t>timeline</a:t>
            </a:r>
            <a:endParaRPr lang="en-US" dirty="0"/>
          </a:p>
        </p:txBody>
      </p:sp>
      <p:sp>
        <p:nvSpPr>
          <p:cNvPr id="3" name="Content Placeholder 2"/>
          <p:cNvSpPr>
            <a:spLocks noGrp="1"/>
          </p:cNvSpPr>
          <p:nvPr>
            <p:ph idx="1"/>
          </p:nvPr>
        </p:nvSpPr>
        <p:spPr>
          <a:xfrm>
            <a:off x="6065433" y="129506"/>
            <a:ext cx="5809673" cy="6511637"/>
          </a:xfrm>
        </p:spPr>
        <p:txBody>
          <a:bodyPr>
            <a:normAutofit fontScale="92500" lnSpcReduction="20000"/>
          </a:bodyPr>
          <a:lstStyle/>
          <a:p>
            <a:pPr marL="0" indent="0">
              <a:buNone/>
            </a:pPr>
            <a:r>
              <a:rPr lang="en-US" b="1" dirty="0" smtClean="0"/>
              <a:t>September – February:</a:t>
            </a:r>
          </a:p>
          <a:p>
            <a:r>
              <a:rPr lang="en-US" sz="1600" dirty="0" smtClean="0"/>
              <a:t>Payment of Grad fees (deadline February 1, 2023)</a:t>
            </a:r>
          </a:p>
          <a:p>
            <a:pPr marL="0" indent="0">
              <a:buNone/>
            </a:pPr>
            <a:endParaRPr lang="en-US" sz="1600" dirty="0"/>
          </a:p>
          <a:p>
            <a:pPr marL="0" indent="0">
              <a:buNone/>
            </a:pPr>
            <a:r>
              <a:rPr lang="en-US" b="1" dirty="0" smtClean="0"/>
              <a:t>February:</a:t>
            </a:r>
          </a:p>
          <a:p>
            <a:r>
              <a:rPr lang="en-US" sz="1600" dirty="0" smtClean="0"/>
              <a:t>Register online for Grad photos (link in booklet)</a:t>
            </a:r>
          </a:p>
          <a:p>
            <a:pPr marL="0" indent="0">
              <a:buNone/>
            </a:pPr>
            <a:endParaRPr lang="en-US" sz="1600" dirty="0"/>
          </a:p>
          <a:p>
            <a:pPr marL="0" indent="0">
              <a:buNone/>
            </a:pPr>
            <a:r>
              <a:rPr lang="en-US" b="1" dirty="0" smtClean="0"/>
              <a:t>March:</a:t>
            </a:r>
          </a:p>
          <a:p>
            <a:r>
              <a:rPr lang="en-US" sz="1600" dirty="0"/>
              <a:t>Cap and Gown Pictures - March </a:t>
            </a:r>
            <a:r>
              <a:rPr lang="en-US" sz="1600" dirty="0" smtClean="0"/>
              <a:t>13-16, 2023 (Riffel Commons Area from </a:t>
            </a:r>
            <a:r>
              <a:rPr lang="en-US" sz="1600" dirty="0"/>
              <a:t>9:00 am to 3:00 pm</a:t>
            </a:r>
            <a:r>
              <a:rPr lang="en-US" sz="1600" dirty="0" smtClean="0"/>
              <a:t>)</a:t>
            </a:r>
          </a:p>
          <a:p>
            <a:r>
              <a:rPr lang="en-US" sz="1600" dirty="0"/>
              <a:t>You must have your picture taken for the yearbook and composite even if you are not purchasing a package.</a:t>
            </a:r>
            <a:endParaRPr lang="en-US" sz="1600" dirty="0" smtClean="0"/>
          </a:p>
          <a:p>
            <a:r>
              <a:rPr lang="en-US" sz="1600" dirty="0"/>
              <a:t>Retake Date – At the studio. Call (306) 949-8448 for a retake appointment</a:t>
            </a:r>
            <a:r>
              <a:rPr lang="en-US" sz="1600" dirty="0" smtClean="0"/>
              <a:t>.</a:t>
            </a:r>
          </a:p>
          <a:p>
            <a:r>
              <a:rPr lang="en-US" sz="1600" dirty="0" smtClean="0"/>
              <a:t>Please review </a:t>
            </a:r>
            <a:r>
              <a:rPr lang="en-US" sz="1600" b="1" dirty="0" smtClean="0"/>
              <a:t>Grad Booklet </a:t>
            </a:r>
            <a:r>
              <a:rPr lang="en-US" sz="1600" dirty="0" smtClean="0"/>
              <a:t>for additional details.</a:t>
            </a:r>
          </a:p>
          <a:p>
            <a:endParaRPr lang="en-US" sz="1600" dirty="0" smtClean="0"/>
          </a:p>
          <a:p>
            <a:pPr marL="0" indent="0">
              <a:buNone/>
            </a:pPr>
            <a:r>
              <a:rPr lang="en-US" b="1" dirty="0" smtClean="0"/>
              <a:t>April:</a:t>
            </a:r>
          </a:p>
          <a:p>
            <a:r>
              <a:rPr lang="en-US" sz="1600" dirty="0" smtClean="0"/>
              <a:t>Graduation Awards applications open</a:t>
            </a:r>
          </a:p>
          <a:p>
            <a:pPr marL="0" indent="0">
              <a:buNone/>
            </a:pPr>
            <a:endParaRPr lang="en-US" sz="1600" dirty="0" smtClean="0"/>
          </a:p>
          <a:p>
            <a:pPr marL="0" indent="0">
              <a:buNone/>
            </a:pPr>
            <a:r>
              <a:rPr lang="en-US" b="1" dirty="0" smtClean="0"/>
              <a:t>May:</a:t>
            </a:r>
          </a:p>
          <a:p>
            <a:r>
              <a:rPr lang="en-US" sz="1600" dirty="0" smtClean="0"/>
              <a:t>Voting on Valedictorian/Salutatorian</a:t>
            </a:r>
          </a:p>
          <a:p>
            <a:r>
              <a:rPr lang="en-US" sz="1600" dirty="0" smtClean="0"/>
              <a:t>Notify Lisa Hanson, Grad Chair, for wheelchair seating needs.</a:t>
            </a:r>
          </a:p>
          <a:p>
            <a:pPr marL="0" indent="0">
              <a:buNone/>
            </a:pPr>
            <a:endParaRPr lang="en-US" dirty="0"/>
          </a:p>
        </p:txBody>
      </p:sp>
      <p:pic>
        <p:nvPicPr>
          <p:cNvPr id="5" name="Picture 4"/>
          <p:cNvPicPr>
            <a:picLocks noChangeAspect="1"/>
          </p:cNvPicPr>
          <p:nvPr/>
        </p:nvPicPr>
        <p:blipFill>
          <a:blip r:embed="rId2"/>
          <a:stretch>
            <a:fillRect/>
          </a:stretch>
        </p:blipFill>
        <p:spPr>
          <a:xfrm>
            <a:off x="10935381" y="5496081"/>
            <a:ext cx="1182727" cy="1274174"/>
          </a:xfrm>
          <a:prstGeom prst="rect">
            <a:avLst/>
          </a:prstGeom>
        </p:spPr>
      </p:pic>
    </p:spTree>
    <p:extLst>
      <p:ext uri="{BB962C8B-B14F-4D97-AF65-F5344CB8AC3E}">
        <p14:creationId xmlns:p14="http://schemas.microsoft.com/office/powerpoint/2010/main" val="4184914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June timeline</a:t>
            </a:r>
            <a:endParaRPr lang="en-US" dirty="0"/>
          </a:p>
        </p:txBody>
      </p:sp>
      <p:sp>
        <p:nvSpPr>
          <p:cNvPr id="3" name="Content Placeholder 2"/>
          <p:cNvSpPr>
            <a:spLocks noGrp="1"/>
          </p:cNvSpPr>
          <p:nvPr>
            <p:ph idx="1"/>
          </p:nvPr>
        </p:nvSpPr>
        <p:spPr>
          <a:xfrm>
            <a:off x="6206835" y="387928"/>
            <a:ext cx="5809673" cy="6289964"/>
          </a:xfrm>
        </p:spPr>
        <p:txBody>
          <a:bodyPr>
            <a:normAutofit fontScale="92500" lnSpcReduction="10000"/>
          </a:bodyPr>
          <a:lstStyle/>
          <a:p>
            <a:pPr marL="0" indent="0">
              <a:buNone/>
            </a:pPr>
            <a:r>
              <a:rPr lang="en-US" b="1" dirty="0" smtClean="0"/>
              <a:t>June:</a:t>
            </a:r>
          </a:p>
          <a:p>
            <a:r>
              <a:rPr lang="en-US" b="1" dirty="0"/>
              <a:t>Friday, June </a:t>
            </a:r>
            <a:r>
              <a:rPr lang="en-US" b="1" dirty="0" smtClean="0"/>
              <a:t>2, 2023 </a:t>
            </a:r>
            <a:r>
              <a:rPr lang="en-US" dirty="0" smtClean="0"/>
              <a:t>– Grad eligibility determined.</a:t>
            </a:r>
          </a:p>
          <a:p>
            <a:pPr marL="0" indent="0">
              <a:buNone/>
            </a:pPr>
            <a:endParaRPr lang="en-US" dirty="0" smtClean="0"/>
          </a:p>
          <a:p>
            <a:r>
              <a:rPr lang="en-US" b="1" dirty="0"/>
              <a:t>Monday, June </a:t>
            </a:r>
            <a:r>
              <a:rPr lang="en-US" b="1" dirty="0" smtClean="0"/>
              <a:t>19, 2023 </a:t>
            </a:r>
            <a:r>
              <a:rPr lang="en-US" dirty="0"/>
              <a:t>– Period 3 – </a:t>
            </a:r>
            <a:r>
              <a:rPr lang="en-US" dirty="0" smtClean="0"/>
              <a:t>Grad Rehearsal Attendance is mandatory.  This </a:t>
            </a:r>
            <a:r>
              <a:rPr lang="en-US" dirty="0"/>
              <a:t>rehearsal is absolutely essential and its importance cannot be overemphasized.  </a:t>
            </a:r>
            <a:endParaRPr lang="en-US" dirty="0" smtClean="0"/>
          </a:p>
          <a:p>
            <a:pPr marL="0" indent="0">
              <a:buNone/>
            </a:pPr>
            <a:endParaRPr lang="en-US" dirty="0" smtClean="0"/>
          </a:p>
          <a:p>
            <a:r>
              <a:rPr lang="en-US" b="1" dirty="0"/>
              <a:t>Monday, June </a:t>
            </a:r>
            <a:r>
              <a:rPr lang="en-US" b="1" dirty="0" smtClean="0"/>
              <a:t>26, 2023 </a:t>
            </a:r>
            <a:r>
              <a:rPr lang="en-US" dirty="0"/>
              <a:t>– Graduation Gown, Cap and V-stole pick-up </a:t>
            </a:r>
            <a:r>
              <a:rPr lang="en-US" dirty="0" smtClean="0"/>
              <a:t>between </a:t>
            </a:r>
            <a:r>
              <a:rPr lang="en-US" dirty="0"/>
              <a:t>11:00 am – 12:30 pm in the </a:t>
            </a:r>
            <a:r>
              <a:rPr lang="en-US" dirty="0" smtClean="0"/>
              <a:t>Riffel Commons </a:t>
            </a:r>
            <a:r>
              <a:rPr lang="en-US" dirty="0"/>
              <a:t>Area</a:t>
            </a:r>
            <a:r>
              <a:rPr lang="en-US" dirty="0" smtClean="0"/>
              <a:t>.</a:t>
            </a:r>
          </a:p>
          <a:p>
            <a:pPr marL="0" indent="0">
              <a:buNone/>
            </a:pPr>
            <a:endParaRPr lang="en-US" dirty="0" smtClean="0"/>
          </a:p>
          <a:p>
            <a:r>
              <a:rPr lang="en-US" b="1" dirty="0" smtClean="0"/>
              <a:t>Wednesday, June 28, 2023 </a:t>
            </a:r>
            <a:r>
              <a:rPr lang="en-US" dirty="0" smtClean="0"/>
              <a:t>– Graduation Mass at Holy Family Parish at 7:00 pm</a:t>
            </a:r>
          </a:p>
          <a:p>
            <a:pPr marL="0" indent="0">
              <a:buNone/>
            </a:pPr>
            <a:endParaRPr lang="en-US" dirty="0" smtClean="0"/>
          </a:p>
          <a:p>
            <a:r>
              <a:rPr lang="en-US" b="1" dirty="0" smtClean="0"/>
              <a:t>Thursday</a:t>
            </a:r>
            <a:r>
              <a:rPr lang="en-US" b="1" dirty="0"/>
              <a:t>, June 29, </a:t>
            </a:r>
            <a:r>
              <a:rPr lang="en-US" b="1" dirty="0" smtClean="0"/>
              <a:t>2023 – </a:t>
            </a:r>
            <a:r>
              <a:rPr lang="en-US" dirty="0" smtClean="0"/>
              <a:t>Graduation Exercises at Conexus Arts Centre at 9:30 am.</a:t>
            </a:r>
          </a:p>
          <a:p>
            <a:endParaRPr lang="en-US" dirty="0"/>
          </a:p>
          <a:p>
            <a:pPr marL="0" indent="0">
              <a:buNone/>
            </a:pPr>
            <a:r>
              <a:rPr lang="en-US" dirty="0" smtClean="0"/>
              <a:t>Please </a:t>
            </a:r>
            <a:r>
              <a:rPr lang="en-US" dirty="0"/>
              <a:t>check the G</a:t>
            </a:r>
            <a:r>
              <a:rPr lang="en-US" dirty="0" smtClean="0"/>
              <a:t>raduation </a:t>
            </a:r>
            <a:r>
              <a:rPr lang="en-US" dirty="0"/>
              <a:t>page on our school website regularly to stay up to date.</a:t>
            </a:r>
          </a:p>
        </p:txBody>
      </p:sp>
    </p:spTree>
    <p:extLst>
      <p:ext uri="{BB962C8B-B14F-4D97-AF65-F5344CB8AC3E}">
        <p14:creationId xmlns:p14="http://schemas.microsoft.com/office/powerpoint/2010/main" val="2222670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652044" y="1286329"/>
            <a:ext cx="6726733" cy="5363853"/>
          </a:xfrm>
          <a:prstGeom prst="rect">
            <a:avLst/>
          </a:prstGeom>
        </p:spPr>
      </p:pic>
      <p:pic>
        <p:nvPicPr>
          <p:cNvPr id="5" name="Picture 4"/>
          <p:cNvPicPr>
            <a:picLocks noChangeAspect="1"/>
          </p:cNvPicPr>
          <p:nvPr/>
        </p:nvPicPr>
        <p:blipFill>
          <a:blip r:embed="rId3"/>
          <a:stretch>
            <a:fillRect/>
          </a:stretch>
        </p:blipFill>
        <p:spPr>
          <a:xfrm>
            <a:off x="3593375" y="1947543"/>
            <a:ext cx="3084516" cy="601693"/>
          </a:xfrm>
          <a:prstGeom prst="rect">
            <a:avLst/>
          </a:prstGeom>
        </p:spPr>
      </p:pic>
      <p:pic>
        <p:nvPicPr>
          <p:cNvPr id="6" name="Picture 5"/>
          <p:cNvPicPr>
            <a:picLocks noChangeAspect="1"/>
          </p:cNvPicPr>
          <p:nvPr/>
        </p:nvPicPr>
        <p:blipFill>
          <a:blip r:embed="rId3"/>
          <a:stretch>
            <a:fillRect/>
          </a:stretch>
        </p:blipFill>
        <p:spPr>
          <a:xfrm>
            <a:off x="3593375" y="1947543"/>
            <a:ext cx="5005250" cy="749475"/>
          </a:xfrm>
          <a:prstGeom prst="rect">
            <a:avLst/>
          </a:prstGeom>
        </p:spPr>
      </p:pic>
      <p:sp>
        <p:nvSpPr>
          <p:cNvPr id="7" name="Title 1"/>
          <p:cNvSpPr txBox="1">
            <a:spLocks/>
          </p:cNvSpPr>
          <p:nvPr/>
        </p:nvSpPr>
        <p:spPr bwMode="blackWhite">
          <a:xfrm>
            <a:off x="3121891" y="148129"/>
            <a:ext cx="5800435" cy="886343"/>
          </a:xfrm>
          <a:prstGeom prst="rect">
            <a:avLst/>
          </a:prstGeom>
          <a:solidFill>
            <a:srgbClr val="FFFFFF"/>
          </a:solidFill>
          <a:ln w="38100" cap="sq">
            <a:solidFill>
              <a:srgbClr val="404040"/>
            </a:solidFill>
            <a:miter lim="800000"/>
          </a:ln>
        </p:spPr>
        <p:txBody>
          <a:bodyPr vert="horz" lIns="274320" tIns="182880" rIns="274320" bIns="182880" rtlCol="0" anchor="ctr" anchorCtr="1">
            <a:normAutofit lnSpcReduction="10000"/>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r>
              <a:rPr lang="en-US" dirty="0" smtClean="0"/>
              <a:t>June calendar</a:t>
            </a:r>
            <a:endParaRPr lang="en-US" dirty="0"/>
          </a:p>
        </p:txBody>
      </p:sp>
      <p:pic>
        <p:nvPicPr>
          <p:cNvPr id="8" name="Picture 7"/>
          <p:cNvPicPr>
            <a:picLocks noChangeAspect="1"/>
          </p:cNvPicPr>
          <p:nvPr/>
        </p:nvPicPr>
        <p:blipFill>
          <a:blip r:embed="rId4"/>
          <a:stretch>
            <a:fillRect/>
          </a:stretch>
        </p:blipFill>
        <p:spPr>
          <a:xfrm>
            <a:off x="10858834" y="5376008"/>
            <a:ext cx="1182727" cy="1274174"/>
          </a:xfrm>
          <a:prstGeom prst="rect">
            <a:avLst/>
          </a:prstGeom>
        </p:spPr>
      </p:pic>
    </p:spTree>
    <p:extLst>
      <p:ext uri="{BB962C8B-B14F-4D97-AF65-F5344CB8AC3E}">
        <p14:creationId xmlns:p14="http://schemas.microsoft.com/office/powerpoint/2010/main" val="3654308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fees</a:t>
            </a:r>
            <a:endParaRPr lang="en-US" dirty="0"/>
          </a:p>
        </p:txBody>
      </p:sp>
      <p:sp>
        <p:nvSpPr>
          <p:cNvPr id="3" name="Content Placeholder 2"/>
          <p:cNvSpPr>
            <a:spLocks noGrp="1"/>
          </p:cNvSpPr>
          <p:nvPr>
            <p:ph idx="1"/>
          </p:nvPr>
        </p:nvSpPr>
        <p:spPr>
          <a:xfrm>
            <a:off x="6096000" y="804672"/>
            <a:ext cx="6095999" cy="5248656"/>
          </a:xfrm>
        </p:spPr>
        <p:txBody>
          <a:bodyPr/>
          <a:lstStyle/>
          <a:p>
            <a:pPr marL="0" indent="0">
              <a:buNone/>
            </a:pPr>
            <a:r>
              <a:rPr lang="en-US" dirty="0" smtClean="0"/>
              <a:t>Graduation </a:t>
            </a:r>
            <a:r>
              <a:rPr lang="en-US" dirty="0"/>
              <a:t>fee of $100.00 includes</a:t>
            </a:r>
            <a:r>
              <a:rPr lang="en-US" dirty="0" smtClean="0"/>
              <a:t>:</a:t>
            </a:r>
          </a:p>
          <a:p>
            <a:pPr marL="0" indent="0">
              <a:buNone/>
            </a:pPr>
            <a:endParaRPr lang="en-US" dirty="0" smtClean="0"/>
          </a:p>
          <a:p>
            <a:r>
              <a:rPr lang="en-US" dirty="0" smtClean="0"/>
              <a:t>Cap</a:t>
            </a:r>
            <a:r>
              <a:rPr lang="en-US" dirty="0"/>
              <a:t>, v-stole and gown </a:t>
            </a:r>
            <a:r>
              <a:rPr lang="en-US" dirty="0" smtClean="0"/>
              <a:t>(grads keep these, they are not returned), </a:t>
            </a:r>
            <a:r>
              <a:rPr lang="en-US" dirty="0"/>
              <a:t>church and </a:t>
            </a:r>
            <a:r>
              <a:rPr lang="en-US" dirty="0" smtClean="0"/>
              <a:t>Conexus Arts Centre rental, </a:t>
            </a:r>
            <a:r>
              <a:rPr lang="en-US" dirty="0"/>
              <a:t>printing of programs, </a:t>
            </a:r>
            <a:r>
              <a:rPr lang="en-US" dirty="0" smtClean="0"/>
              <a:t>printing </a:t>
            </a:r>
            <a:r>
              <a:rPr lang="en-US" dirty="0"/>
              <a:t>of certificates, </a:t>
            </a:r>
            <a:r>
              <a:rPr lang="en-US" dirty="0" smtClean="0"/>
              <a:t> Art </a:t>
            </a:r>
            <a:r>
              <a:rPr lang="en-US" dirty="0"/>
              <a:t>L</a:t>
            </a:r>
            <a:r>
              <a:rPr lang="en-US" dirty="0" smtClean="0"/>
              <a:t>egacy </a:t>
            </a:r>
            <a:r>
              <a:rPr lang="en-US" dirty="0"/>
              <a:t>and miscellaneous </a:t>
            </a:r>
            <a:r>
              <a:rPr lang="en-US" dirty="0" smtClean="0"/>
              <a:t>liturgical and guest-related items.</a:t>
            </a:r>
            <a:endParaRPr lang="en-US" dirty="0"/>
          </a:p>
          <a:p>
            <a:pPr marL="0" indent="0">
              <a:buNone/>
            </a:pPr>
            <a:endParaRPr lang="en-US" dirty="0"/>
          </a:p>
          <a:p>
            <a:r>
              <a:rPr lang="en-US" dirty="0" smtClean="0"/>
              <a:t>Graduation Fee deadline is </a:t>
            </a:r>
            <a:r>
              <a:rPr lang="en-US" sz="1600" b="1" dirty="0" smtClean="0"/>
              <a:t>Wednesday</a:t>
            </a:r>
            <a:r>
              <a:rPr lang="en-US" sz="1600" b="1" dirty="0"/>
              <a:t>, February 1, </a:t>
            </a:r>
            <a:r>
              <a:rPr lang="en-US" sz="1600" b="1" dirty="0" smtClean="0"/>
              <a:t>2023. </a:t>
            </a:r>
          </a:p>
          <a:p>
            <a:pPr marL="0" indent="0">
              <a:buNone/>
            </a:pPr>
            <a:endParaRPr lang="en-US" dirty="0" smtClean="0"/>
          </a:p>
          <a:p>
            <a:r>
              <a:rPr lang="en-US" dirty="0" smtClean="0"/>
              <a:t>All </a:t>
            </a:r>
            <a:r>
              <a:rPr lang="en-US" dirty="0"/>
              <a:t>grad fees are to be paid via </a:t>
            </a:r>
            <a:r>
              <a:rPr lang="en-US" dirty="0" err="1"/>
              <a:t>SchoolCash</a:t>
            </a:r>
            <a:r>
              <a:rPr lang="en-US" dirty="0"/>
              <a:t> online program. </a:t>
            </a:r>
            <a:r>
              <a:rPr lang="en-US" dirty="0" smtClean="0"/>
              <a:t> The </a:t>
            </a:r>
            <a:r>
              <a:rPr lang="en-US" dirty="0"/>
              <a:t>link is located at the bottom of the school website.</a:t>
            </a:r>
          </a:p>
          <a:p>
            <a:pPr marL="0" indent="0">
              <a:buNone/>
            </a:pPr>
            <a:endParaRPr lang="en-US" dirty="0"/>
          </a:p>
        </p:txBody>
      </p:sp>
      <p:pic>
        <p:nvPicPr>
          <p:cNvPr id="5" name="Picture 4"/>
          <p:cNvPicPr>
            <a:picLocks noChangeAspect="1"/>
          </p:cNvPicPr>
          <p:nvPr/>
        </p:nvPicPr>
        <p:blipFill>
          <a:blip r:embed="rId2"/>
          <a:stretch>
            <a:fillRect/>
          </a:stretch>
        </p:blipFill>
        <p:spPr>
          <a:xfrm>
            <a:off x="10792733" y="5270709"/>
            <a:ext cx="1182727" cy="1274174"/>
          </a:xfrm>
          <a:prstGeom prst="rect">
            <a:avLst/>
          </a:prstGeom>
        </p:spPr>
      </p:pic>
    </p:spTree>
    <p:extLst>
      <p:ext uri="{BB962C8B-B14F-4D97-AF65-F5344CB8AC3E}">
        <p14:creationId xmlns:p14="http://schemas.microsoft.com/office/powerpoint/2010/main" val="1604029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902</TotalTime>
  <Words>1740</Words>
  <Application>Microsoft Office PowerPoint</Application>
  <PresentationFormat>Widescreen</PresentationFormat>
  <Paragraphs>142</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azo-sans-web</vt:lpstr>
      <vt:lpstr>Calibri</vt:lpstr>
      <vt:lpstr>Euphemia</vt:lpstr>
      <vt:lpstr>Gill Sans MT</vt:lpstr>
      <vt:lpstr>Times New Roman</vt:lpstr>
      <vt:lpstr>Parcel</vt:lpstr>
      <vt:lpstr>Michael A. Riffel Catholic High School parent Graduation Meeting</vt:lpstr>
      <vt:lpstr>Land acknowledgement</vt:lpstr>
      <vt:lpstr>INTRODUCTIONS​</vt:lpstr>
      <vt:lpstr>Graduation eligibility</vt:lpstr>
      <vt:lpstr>Board-sanctioned:  Mass &amp; exercises  Non-board-sanctioned: prom (parent-run)</vt:lpstr>
      <vt:lpstr>September to may timeline</vt:lpstr>
      <vt:lpstr>June timeline</vt:lpstr>
      <vt:lpstr>PowerPoint Presentation</vt:lpstr>
      <vt:lpstr>Graduation fees</vt:lpstr>
      <vt:lpstr>Graduation MASS</vt:lpstr>
      <vt:lpstr>Graduation exercises </vt:lpstr>
      <vt:lpstr> ACADEMIC DRESS REQUIREMENTS (CAP &amp; GOWN) </vt:lpstr>
      <vt:lpstr> VALEDICTORIAN &amp; SALUTATORIAN </vt:lpstr>
      <vt:lpstr>Graduation Awards</vt:lpstr>
      <vt:lpstr>Art Legacy</vt:lpstr>
      <vt:lpstr>Thank you for attending!</vt:lpstr>
    </vt:vector>
  </TitlesOfParts>
  <Company>RCSD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Hanson, Lisa</dc:creator>
  <cp:lastModifiedBy>Hanson, Lisa</cp:lastModifiedBy>
  <cp:revision>41</cp:revision>
  <cp:lastPrinted>2021-11-17T22:35:40Z</cp:lastPrinted>
  <dcterms:created xsi:type="dcterms:W3CDTF">2021-11-17T03:19:47Z</dcterms:created>
  <dcterms:modified xsi:type="dcterms:W3CDTF">2022-11-17T17:23:05Z</dcterms:modified>
</cp:coreProperties>
</file>